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tags/tag7.xml" ContentType="application/vnd.openxmlformats-officedocument.presentationml.tags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tags/tag8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4.xml" ContentType="application/vnd.openxmlformats-officedocument.drawingml.chart+xml"/>
  <Override PartName="/ppt/notesSlides/notesSlide14.xml" ContentType="application/vnd.openxmlformats-officedocument.presentationml.notesSlide+xml"/>
  <Override PartName="/ppt/charts/chart15.xml" ContentType="application/vnd.openxmlformats-officedocument.drawingml.chart+xml"/>
  <Override PartName="/ppt/notesSlides/notesSlide15.xml" ContentType="application/vnd.openxmlformats-officedocument.presentationml.notesSlide+xml"/>
  <Override PartName="/ppt/charts/chart16.xml" ContentType="application/vnd.openxmlformats-officedocument.drawingml.chart+xml"/>
  <Override PartName="/ppt/tags/tag9.xml" ContentType="application/vnd.openxmlformats-officedocument.presentationml.tags+xml"/>
  <Override PartName="/ppt/notesSlides/notesSlide16.xml" ContentType="application/vnd.openxmlformats-officedocument.presentationml.notesSlide+xml"/>
  <Override PartName="/ppt/charts/chart17.xml" ContentType="application/vnd.openxmlformats-officedocument.drawingml.chart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60" r:id="rId1"/>
    <p:sldMasterId id="2147484399" r:id="rId2"/>
    <p:sldMasterId id="2147484419" r:id="rId3"/>
    <p:sldMasterId id="2147484425" r:id="rId4"/>
  </p:sldMasterIdLst>
  <p:notesMasterIdLst>
    <p:notesMasterId r:id="rId40"/>
  </p:notesMasterIdLst>
  <p:handoutMasterIdLst>
    <p:handoutMasterId r:id="rId41"/>
  </p:handoutMasterIdLst>
  <p:sldIdLst>
    <p:sldId id="1708" r:id="rId5"/>
    <p:sldId id="2046" r:id="rId6"/>
    <p:sldId id="2000" r:id="rId7"/>
    <p:sldId id="2033" r:id="rId8"/>
    <p:sldId id="2040" r:id="rId9"/>
    <p:sldId id="2076" r:id="rId10"/>
    <p:sldId id="2058" r:id="rId11"/>
    <p:sldId id="2059" r:id="rId12"/>
    <p:sldId id="2072" r:id="rId13"/>
    <p:sldId id="2060" r:id="rId14"/>
    <p:sldId id="2061" r:id="rId15"/>
    <p:sldId id="2062" r:id="rId16"/>
    <p:sldId id="2063" r:id="rId17"/>
    <p:sldId id="2064" r:id="rId18"/>
    <p:sldId id="2065" r:id="rId19"/>
    <p:sldId id="2066" r:id="rId20"/>
    <p:sldId id="2067" r:id="rId21"/>
    <p:sldId id="2068" r:id="rId22"/>
    <p:sldId id="2073" r:id="rId23"/>
    <p:sldId id="2071" r:id="rId24"/>
    <p:sldId id="1920" r:id="rId25"/>
    <p:sldId id="2074" r:id="rId26"/>
    <p:sldId id="2023" r:id="rId27"/>
    <p:sldId id="2024" r:id="rId28"/>
    <p:sldId id="2075" r:id="rId29"/>
    <p:sldId id="2055" r:id="rId30"/>
    <p:sldId id="2054" r:id="rId31"/>
    <p:sldId id="2056" r:id="rId32"/>
    <p:sldId id="2057" r:id="rId33"/>
    <p:sldId id="2031" r:id="rId34"/>
    <p:sldId id="2032" r:id="rId35"/>
    <p:sldId id="2030" r:id="rId36"/>
    <p:sldId id="2027" r:id="rId37"/>
    <p:sldId id="2077" r:id="rId38"/>
    <p:sldId id="2008" r:id="rId3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riush.khadjenouri" initials="DK" lastIdx="10" clrIdx="0"/>
  <p:cmAuthor id="1" name="Philippe Draoui" initials="NWS" lastIdx="4" clrIdx="1"/>
  <p:cmAuthor id="2" name="pk" initials="NWS" lastIdx="1" clrIdx="2"/>
  <p:cmAuthor id="3" name="Mark B. Miller" initials="mbm" lastIdx="3" clrIdx="3"/>
  <p:cmAuthor id="4" name="Willow A. Marr" initials="WAM" lastIdx="5" clrIdx="4"/>
  <p:cmAuthor id="5" name="Patrick Nield" initials="PN" lastIdx="1" clrIdx="5"/>
  <p:cmAuthor id="6" name="Sadan Cenkci" initials="NWS" lastIdx="3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B050"/>
    <a:srgbClr val="00FF00"/>
    <a:srgbClr val="8000FF"/>
    <a:srgbClr val="CCFFFF"/>
    <a:srgbClr val="66FF66"/>
    <a:srgbClr val="0000FF"/>
    <a:srgbClr val="97DCFF"/>
    <a:srgbClr val="008000"/>
    <a:srgbClr val="1616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96" autoAdjust="0"/>
    <p:restoredTop sz="96586" autoAdjust="0"/>
  </p:normalViewPr>
  <p:slideViewPr>
    <p:cSldViewPr>
      <p:cViewPr varScale="1">
        <p:scale>
          <a:sx n="77" d="100"/>
          <a:sy n="77" d="100"/>
        </p:scale>
        <p:origin x="1446" y="90"/>
      </p:cViewPr>
      <p:guideLst>
        <p:guide orient="horz"/>
        <p:guide pos="2880"/>
        <p:guide orient="horz" pos="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0" d="100"/>
        <a:sy n="12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768" y="-84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commentAuthors" Target="commentAuthor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Work:Downloads:BSS_obs-initonly-plsallpdr-matched%20samples-tests_06z-18z_dep-indep_AK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Work:Documents:NWS_Work:LMPGLMP_v2.1.0:Verification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Work:Documents:NWS_Work:LMPGLMP_v2.1.0:Verification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Work:Downloads:BSS_obs-initonly-plsallpdr-matched%20samples-tests_06z-18z_dep-indep_AK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Work:Downloads:BSS_obs-initonly-plsallpdr-matched%20samples-tests_06z-18z_dep-indep_AK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Work:Downloads:BSS_obs-initonly-plsallpdr-matched%20samples-tests_06z-18z_dep-indep_AK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Work:Downloads:BSS_obs-initonly-plsallpdr-matched%20samples-tests_06z-18z_dep-indep_AK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Work:Downloads:BSS_obs-initonly-plsallpdr-matched%20samples-tests_06z-18z_dep-indep_AK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Work:Downloads:BSS_obs-initonly-plsallpdr-matched%20samples-tests_06z-18z_dep-indep_AK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Work:Downloads:BSS_obs-initonly-plsallpdr-matched%20samples-tests_06z-18z_dep-indep_AK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Work:Downloads:BSS_obs-initonly-plsallpdr-matched%20samples-tests_06z-18z_dep-indep_A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19190038569801"/>
          <c:y val="2.2403552485694499E-2"/>
          <c:w val="0.87410398668536304"/>
          <c:h val="0.83410141440653196"/>
        </c:manualLayout>
      </c:layout>
      <c:lineChart>
        <c:grouping val="standard"/>
        <c:varyColors val="0"/>
        <c:ser>
          <c:idx val="6"/>
          <c:order val="0"/>
          <c:tx>
            <c:strRef>
              <c:f>Sheet1!$CS$2</c:f>
              <c:strCache>
                <c:ptCount val="1"/>
                <c:pt idx="0">
                  <c:v>Init Obs only</c:v>
                </c:pt>
              </c:strCache>
            </c:strRef>
          </c:tx>
          <c:spPr>
            <a:ln w="31750">
              <a:solidFill>
                <a:srgbClr val="FF8000"/>
              </a:solidFill>
            </a:ln>
          </c:spPr>
          <c:marker>
            <c:symbol val="diamond"/>
            <c:size val="9"/>
            <c:spPr>
              <a:solidFill>
                <a:srgbClr val="FF6600"/>
              </a:solidFill>
              <a:ln>
                <a:solidFill>
                  <a:srgbClr val="FF6600"/>
                </a:solidFill>
              </a:ln>
            </c:spPr>
          </c:marker>
          <c:val>
            <c:numRef>
              <c:f>Sheet1!$CS$3:$CS$18</c:f>
              <c:numCache>
                <c:formatCode>General</c:formatCode>
                <c:ptCount val="16"/>
                <c:pt idx="0">
                  <c:v>50.75</c:v>
                </c:pt>
                <c:pt idx="1">
                  <c:v>24.05</c:v>
                </c:pt>
                <c:pt idx="2">
                  <c:v>12.966699999999999</c:v>
                </c:pt>
                <c:pt idx="3">
                  <c:v>8.0666700000000002</c:v>
                </c:pt>
                <c:pt idx="4">
                  <c:v>5.7</c:v>
                </c:pt>
                <c:pt idx="5">
                  <c:v>4</c:v>
                </c:pt>
                <c:pt idx="6">
                  <c:v>3.0666699999999998</c:v>
                </c:pt>
                <c:pt idx="7">
                  <c:v>2.3833299999999999</c:v>
                </c:pt>
                <c:pt idx="8">
                  <c:v>1.95</c:v>
                </c:pt>
                <c:pt idx="9">
                  <c:v>1.5833299999999999</c:v>
                </c:pt>
                <c:pt idx="10">
                  <c:v>1.31667</c:v>
                </c:pt>
                <c:pt idx="11">
                  <c:v>1.0833299999999999</c:v>
                </c:pt>
                <c:pt idx="12">
                  <c:v>0.96666700000000005</c:v>
                </c:pt>
                <c:pt idx="13">
                  <c:v>0.93333299999999997</c:v>
                </c:pt>
                <c:pt idx="14">
                  <c:v>0.9</c:v>
                </c:pt>
                <c:pt idx="15">
                  <c:v>0.88333300000000003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E32-491B-B0E1-9BB45AC400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68692344"/>
        <c:axId val="-2080424312"/>
      </c:lineChart>
      <c:catAx>
        <c:axId val="-2068692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Projection  (h)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80424312"/>
        <c:crosses val="autoZero"/>
        <c:auto val="1"/>
        <c:lblAlgn val="ctr"/>
        <c:lblOffset val="100"/>
        <c:noMultiLvlLbl val="0"/>
      </c:catAx>
      <c:valAx>
        <c:axId val="-2080424312"/>
        <c:scaling>
          <c:orientation val="minMax"/>
          <c:max val="6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8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800" b="1">
                    <a:latin typeface="Arial" panose="020B0604020202020204" pitchFamily="34" charset="0"/>
                    <a:cs typeface="Arial" panose="020B0604020202020204" pitchFamily="34" charset="0"/>
                  </a:rPr>
                  <a:t>Brier Skill Score  (%)</a:t>
                </a:r>
              </a:p>
            </c:rich>
          </c:tx>
          <c:layout>
            <c:manualLayout>
              <c:xMode val="edge"/>
              <c:yMode val="edge"/>
              <c:x val="4.9138473075480901E-3"/>
              <c:y val="0.30123466790554398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 rot="0" vert="horz" anchor="ctr" anchorCtr="1"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68692344"/>
        <c:crosses val="autoZero"/>
        <c:crossBetween val="between"/>
        <c:majorUnit val="5"/>
        <c:minorUnit val="1"/>
      </c:valAx>
      <c:spPr>
        <a:noFill/>
        <a:ln w="12700" cmpd="sng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807051977740305"/>
          <c:y val="4.5752326413743702E-2"/>
          <c:w val="0.30257521878680099"/>
          <c:h val="0.39874125109361302"/>
        </c:manualLayout>
      </c:layout>
      <c:overlay val="0"/>
      <c:spPr>
        <a:solidFill>
          <a:schemeClr val="bg1"/>
        </a:solidFill>
        <a:ln w="12700">
          <a:solidFill>
            <a:schemeClr val="tx1"/>
          </a:solidFill>
        </a:ln>
      </c:spPr>
      <c:txPr>
        <a:bodyPr/>
        <a:lstStyle/>
        <a:p>
          <a:pPr>
            <a:defRPr sz="1800" b="1" baseline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200">
                <a:latin typeface="Arial"/>
                <a:cs typeface="Arial"/>
              </a:defRPr>
            </a:pPr>
            <a:r>
              <a:rPr lang="en-US" sz="2200" dirty="0" smtClean="0">
                <a:latin typeface="Arial"/>
                <a:cs typeface="Arial"/>
              </a:rPr>
              <a:t>Ceiling </a:t>
            </a:r>
            <a:r>
              <a:rPr lang="en-US" sz="2200" dirty="0">
                <a:latin typeface="Arial"/>
                <a:cs typeface="Arial"/>
              </a:rPr>
              <a:t>&lt; 1000 </a:t>
            </a:r>
            <a:r>
              <a:rPr lang="en-US" sz="2200" dirty="0" err="1" smtClean="0">
                <a:latin typeface="Arial"/>
                <a:cs typeface="Arial"/>
              </a:rPr>
              <a:t>ft</a:t>
            </a:r>
            <a:endParaRPr lang="en-US" sz="2200" dirty="0" smtClean="0">
              <a:latin typeface="Arial"/>
              <a:cs typeface="Arial"/>
            </a:endParaRPr>
          </a:p>
          <a:p>
            <a:pPr>
              <a:defRPr sz="2200">
                <a:latin typeface="Arial"/>
                <a:cs typeface="Arial"/>
              </a:defRPr>
            </a:pPr>
            <a:r>
              <a:rPr lang="en-US" sz="2200" dirty="0" smtClean="0">
                <a:latin typeface="Arial"/>
                <a:cs typeface="Arial"/>
              </a:rPr>
              <a:t>1200</a:t>
            </a:r>
            <a:r>
              <a:rPr lang="en-US" sz="2200" baseline="0" dirty="0" smtClean="0">
                <a:latin typeface="Arial"/>
                <a:cs typeface="Arial"/>
              </a:rPr>
              <a:t> UTC, Summer 2017</a:t>
            </a:r>
            <a:endParaRPr lang="en-US" sz="2200" dirty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5"/>
          <c:order val="0"/>
          <c:tx>
            <c:strRef>
              <c:f>Cig12z!$F$3</c:f>
              <c:strCache>
                <c:ptCount val="1"/>
                <c:pt idx="0">
                  <c:v> OPER LAMP 12</c:v>
                </c:pt>
              </c:strCache>
            </c:strRef>
          </c:tx>
          <c:spPr>
            <a:ln w="31750">
              <a:solidFill>
                <a:srgbClr val="008000"/>
              </a:solidFill>
            </a:ln>
          </c:spPr>
          <c:marker>
            <c:symbol val="square"/>
            <c:size val="9"/>
            <c:spPr>
              <a:solidFill>
                <a:srgbClr val="008000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Cig12z!$F$4:$F$13</c:f>
              <c:numCache>
                <c:formatCode>General</c:formatCode>
                <c:ptCount val="10"/>
                <c:pt idx="0">
                  <c:v>0.58799999999999997</c:v>
                </c:pt>
                <c:pt idx="1">
                  <c:v>0.44800000000000001</c:v>
                </c:pt>
                <c:pt idx="2">
                  <c:v>0.41099999999999998</c:v>
                </c:pt>
                <c:pt idx="3">
                  <c:v>0.39200000000000002</c:v>
                </c:pt>
                <c:pt idx="4">
                  <c:v>0.38500000000000001</c:v>
                </c:pt>
                <c:pt idx="5">
                  <c:v>0.35099999999999998</c:v>
                </c:pt>
                <c:pt idx="6">
                  <c:v>0.34599999999999997</c:v>
                </c:pt>
                <c:pt idx="7">
                  <c:v>0.34100000000000003</c:v>
                </c:pt>
                <c:pt idx="8">
                  <c:v>0.34699999999999998</c:v>
                </c:pt>
                <c:pt idx="9">
                  <c:v>0.35199999999999998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71-44E4-8399-59BEE4F3C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3661864"/>
        <c:axId val="-2143654152"/>
      </c:lineChart>
      <c:catAx>
        <c:axId val="-21436618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200">
                    <a:latin typeface="Arial"/>
                    <a:cs typeface="Arial"/>
                  </a:defRPr>
                </a:pPr>
                <a:r>
                  <a:rPr lang="en-US" sz="2200">
                    <a:latin typeface="Arial"/>
                    <a:cs typeface="Arial"/>
                  </a:rPr>
                  <a:t>Projection (Hr)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200"/>
            </a:pPr>
            <a:endParaRPr lang="en-US"/>
          </a:p>
        </c:txPr>
        <c:crossAx val="-2143654152"/>
        <c:crosses val="autoZero"/>
        <c:auto val="1"/>
        <c:lblAlgn val="ctr"/>
        <c:lblOffset val="100"/>
        <c:noMultiLvlLbl val="0"/>
      </c:catAx>
      <c:valAx>
        <c:axId val="-2143654152"/>
        <c:scaling>
          <c:orientation val="minMax"/>
          <c:max val="0.8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200">
                    <a:latin typeface="Arial"/>
                    <a:cs typeface="Arial"/>
                  </a:defRPr>
                </a:pPr>
                <a:r>
                  <a:rPr lang="en-US" sz="2200">
                    <a:latin typeface="Arial"/>
                    <a:cs typeface="Arial"/>
                  </a:rPr>
                  <a:t>Threat Score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200"/>
            </a:pPr>
            <a:endParaRPr lang="en-US"/>
          </a:p>
        </c:txPr>
        <c:crossAx val="-21436618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8193810229156298"/>
          <c:y val="0.190886713485139"/>
          <c:w val="0.477893305114307"/>
          <c:h val="0.14733905657626101"/>
        </c:manualLayout>
      </c:layout>
      <c:overlay val="1"/>
      <c:spPr>
        <a:solidFill>
          <a:schemeClr val="bg1"/>
        </a:solidFill>
        <a:ln>
          <a:solidFill>
            <a:srgbClr val="0000FF"/>
          </a:solidFill>
        </a:ln>
      </c:spPr>
      <c:txPr>
        <a:bodyPr/>
        <a:lstStyle/>
        <a:p>
          <a:pPr>
            <a:defRPr sz="160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solidFill>
        <a:srgbClr val="0000FF"/>
      </a:solidFill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200">
                <a:latin typeface="Arial"/>
                <a:cs typeface="Arial"/>
              </a:defRPr>
            </a:pPr>
            <a:r>
              <a:rPr lang="en-US" sz="2200" dirty="0" smtClean="0">
                <a:latin typeface="Arial"/>
                <a:cs typeface="Arial"/>
              </a:rPr>
              <a:t>Visibility </a:t>
            </a:r>
            <a:r>
              <a:rPr lang="en-US" sz="2200" dirty="0">
                <a:latin typeface="Arial"/>
                <a:cs typeface="Arial"/>
              </a:rPr>
              <a:t>&lt; 3 </a:t>
            </a:r>
            <a:r>
              <a:rPr lang="en-US" sz="2200" dirty="0" smtClean="0">
                <a:latin typeface="Arial"/>
                <a:cs typeface="Arial"/>
              </a:rPr>
              <a:t>mi</a:t>
            </a:r>
          </a:p>
          <a:p>
            <a:pPr>
              <a:defRPr sz="2200">
                <a:latin typeface="Arial"/>
                <a:cs typeface="Arial"/>
              </a:defRPr>
            </a:pPr>
            <a:r>
              <a:rPr lang="en-US" sz="2200" dirty="0" smtClean="0">
                <a:latin typeface="Arial"/>
                <a:cs typeface="Arial"/>
              </a:rPr>
              <a:t>1200</a:t>
            </a:r>
            <a:r>
              <a:rPr lang="en-US" sz="2200" baseline="0" dirty="0" smtClean="0">
                <a:latin typeface="Arial"/>
                <a:cs typeface="Arial"/>
              </a:rPr>
              <a:t> UTC, Summer 2017</a:t>
            </a:r>
            <a:endParaRPr lang="en-US" sz="2200" dirty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5"/>
          <c:order val="0"/>
          <c:tx>
            <c:strRef>
              <c:f>Vis12z!$F$3</c:f>
              <c:strCache>
                <c:ptCount val="1"/>
                <c:pt idx="0">
                  <c:v> OPER LAMP 12</c:v>
                </c:pt>
              </c:strCache>
            </c:strRef>
          </c:tx>
          <c:spPr>
            <a:ln w="31750">
              <a:solidFill>
                <a:srgbClr val="008000"/>
              </a:solidFill>
            </a:ln>
          </c:spPr>
          <c:marker>
            <c:symbol val="square"/>
            <c:size val="9"/>
            <c:spPr>
              <a:solidFill>
                <a:srgbClr val="008000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Vis12z!$A$4:$A$13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Vis12z!$F$4:$F$13</c:f>
              <c:numCache>
                <c:formatCode>General</c:formatCode>
                <c:ptCount val="10"/>
                <c:pt idx="0">
                  <c:v>0.376</c:v>
                </c:pt>
                <c:pt idx="1">
                  <c:v>0.26100000000000001</c:v>
                </c:pt>
                <c:pt idx="2">
                  <c:v>0.246</c:v>
                </c:pt>
                <c:pt idx="3">
                  <c:v>0.22600000000000001</c:v>
                </c:pt>
                <c:pt idx="4">
                  <c:v>0.19800000000000001</c:v>
                </c:pt>
                <c:pt idx="5">
                  <c:v>0.17100000000000001</c:v>
                </c:pt>
                <c:pt idx="6">
                  <c:v>0.151</c:v>
                </c:pt>
                <c:pt idx="7">
                  <c:v>0.14399999999999999</c:v>
                </c:pt>
                <c:pt idx="8">
                  <c:v>0.13600000000000001</c:v>
                </c:pt>
                <c:pt idx="9">
                  <c:v>0.14799999999999999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262-4DA5-A0CB-21D54B9CEC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3623752"/>
        <c:axId val="-2143616136"/>
      </c:lineChart>
      <c:catAx>
        <c:axId val="-21436237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200">
                    <a:latin typeface="Arial"/>
                    <a:cs typeface="Arial"/>
                  </a:defRPr>
                </a:pPr>
                <a:r>
                  <a:rPr lang="en-US" sz="2200">
                    <a:latin typeface="Arial"/>
                    <a:cs typeface="Arial"/>
                  </a:rPr>
                  <a:t>Projection (Hr)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200"/>
            </a:pPr>
            <a:endParaRPr lang="en-US"/>
          </a:p>
        </c:txPr>
        <c:crossAx val="-2143616136"/>
        <c:crosses val="autoZero"/>
        <c:auto val="1"/>
        <c:lblAlgn val="ctr"/>
        <c:lblOffset val="100"/>
        <c:noMultiLvlLbl val="0"/>
      </c:catAx>
      <c:valAx>
        <c:axId val="-2143616136"/>
        <c:scaling>
          <c:orientation val="minMax"/>
          <c:max val="0.8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200">
                    <a:latin typeface="Arial"/>
                    <a:cs typeface="Arial"/>
                  </a:defRPr>
                </a:pPr>
                <a:r>
                  <a:rPr lang="en-US" sz="2200">
                    <a:latin typeface="Arial"/>
                    <a:cs typeface="Arial"/>
                  </a:rPr>
                  <a:t>Threat Score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200"/>
            </a:pPr>
            <a:endParaRPr lang="en-US"/>
          </a:p>
        </c:txPr>
        <c:crossAx val="-21436237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8118181676739602"/>
          <c:y val="0.190322941051287"/>
          <c:w val="0.48888763116897499"/>
          <c:h val="0.14389515499751701"/>
        </c:manualLayout>
      </c:layout>
      <c:overlay val="1"/>
      <c:spPr>
        <a:solidFill>
          <a:schemeClr val="bg1"/>
        </a:solidFill>
        <a:ln>
          <a:solidFill>
            <a:srgbClr val="0000FF"/>
          </a:solidFill>
        </a:ln>
      </c:spPr>
      <c:txPr>
        <a:bodyPr/>
        <a:lstStyle/>
        <a:p>
          <a:pPr>
            <a:defRPr sz="160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solidFill>
        <a:srgbClr val="0000FF"/>
      </a:solidFill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200">
                <a:latin typeface="Arial"/>
                <a:cs typeface="Arial"/>
              </a:defRPr>
            </a:pPr>
            <a:r>
              <a:rPr lang="en-US" sz="2200" dirty="0" smtClean="0">
                <a:latin typeface="Arial"/>
                <a:cs typeface="Arial"/>
              </a:rPr>
              <a:t>Ceiling </a:t>
            </a:r>
            <a:r>
              <a:rPr lang="en-US" sz="2200" dirty="0">
                <a:latin typeface="Arial"/>
                <a:cs typeface="Arial"/>
              </a:rPr>
              <a:t>&lt; 1000 </a:t>
            </a:r>
            <a:r>
              <a:rPr lang="en-US" sz="2200" dirty="0" err="1" smtClean="0">
                <a:latin typeface="Arial"/>
                <a:cs typeface="Arial"/>
              </a:rPr>
              <a:t>ft</a:t>
            </a:r>
            <a:endParaRPr lang="en-US" sz="2200" dirty="0" smtClean="0">
              <a:latin typeface="Arial"/>
              <a:cs typeface="Arial"/>
            </a:endParaRPr>
          </a:p>
          <a:p>
            <a:pPr>
              <a:defRPr sz="2200">
                <a:latin typeface="Arial"/>
                <a:cs typeface="Arial"/>
              </a:defRPr>
            </a:pPr>
            <a:r>
              <a:rPr lang="en-US" sz="2200" dirty="0" smtClean="0">
                <a:latin typeface="Arial"/>
                <a:cs typeface="Arial"/>
              </a:rPr>
              <a:t>1200</a:t>
            </a:r>
            <a:r>
              <a:rPr lang="en-US" sz="2200" baseline="0" dirty="0" smtClean="0">
                <a:latin typeface="Arial"/>
                <a:cs typeface="Arial"/>
              </a:rPr>
              <a:t> UTC, Summer 2017</a:t>
            </a:r>
            <a:endParaRPr lang="en-US" sz="2200" dirty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3"/>
          <c:order val="0"/>
          <c:tx>
            <c:strRef>
              <c:f>Cig12z!$D$3</c:f>
              <c:strCache>
                <c:ptCount val="1"/>
                <c:pt idx="0">
                  <c:v> EXPR LAMP 12:30</c:v>
                </c:pt>
              </c:strCache>
            </c:strRef>
          </c:tx>
          <c:spPr>
            <a:ln w="31750">
              <a:solidFill>
                <a:srgbClr val="FF00FF"/>
              </a:solidFill>
            </a:ln>
          </c:spPr>
          <c:marker>
            <c:symbol val="circle"/>
            <c:size val="9"/>
            <c:spPr>
              <a:solidFill>
                <a:srgbClr val="FF00FF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Cig12z!$D$4:$D$13</c:f>
              <c:numCache>
                <c:formatCode>General</c:formatCode>
                <c:ptCount val="10"/>
                <c:pt idx="0">
                  <c:v>0.66300000000000003</c:v>
                </c:pt>
                <c:pt idx="1">
                  <c:v>0.47699999999999998</c:v>
                </c:pt>
                <c:pt idx="2">
                  <c:v>0.42699999999999999</c:v>
                </c:pt>
                <c:pt idx="3">
                  <c:v>0.40100000000000002</c:v>
                </c:pt>
                <c:pt idx="4">
                  <c:v>0.38900000000000001</c:v>
                </c:pt>
                <c:pt idx="5">
                  <c:v>0.35499999999999998</c:v>
                </c:pt>
                <c:pt idx="6">
                  <c:v>0.34799999999999998</c:v>
                </c:pt>
                <c:pt idx="7">
                  <c:v>0.34200000000000003</c:v>
                </c:pt>
                <c:pt idx="8">
                  <c:v>0.34699999999999998</c:v>
                </c:pt>
                <c:pt idx="9">
                  <c:v>0.35299999999999998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0E-45FC-BD9F-42846E483D6D}"/>
            </c:ext>
          </c:extLst>
        </c:ser>
        <c:ser>
          <c:idx val="5"/>
          <c:order val="1"/>
          <c:tx>
            <c:strRef>
              <c:f>Cig12z!$F$3</c:f>
              <c:strCache>
                <c:ptCount val="1"/>
                <c:pt idx="0">
                  <c:v> OPER LAMP 12</c:v>
                </c:pt>
              </c:strCache>
            </c:strRef>
          </c:tx>
          <c:spPr>
            <a:ln w="31750">
              <a:solidFill>
                <a:srgbClr val="008000"/>
              </a:solidFill>
            </a:ln>
          </c:spPr>
          <c:marker>
            <c:symbol val="square"/>
            <c:size val="9"/>
            <c:spPr>
              <a:solidFill>
                <a:srgbClr val="008000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Cig12z!$F$4:$F$13</c:f>
              <c:numCache>
                <c:formatCode>General</c:formatCode>
                <c:ptCount val="10"/>
                <c:pt idx="0">
                  <c:v>0.58799999999999997</c:v>
                </c:pt>
                <c:pt idx="1">
                  <c:v>0.44800000000000001</c:v>
                </c:pt>
                <c:pt idx="2">
                  <c:v>0.41099999999999998</c:v>
                </c:pt>
                <c:pt idx="3">
                  <c:v>0.39200000000000002</c:v>
                </c:pt>
                <c:pt idx="4">
                  <c:v>0.38500000000000001</c:v>
                </c:pt>
                <c:pt idx="5">
                  <c:v>0.35099999999999998</c:v>
                </c:pt>
                <c:pt idx="6">
                  <c:v>0.34599999999999997</c:v>
                </c:pt>
                <c:pt idx="7">
                  <c:v>0.34100000000000003</c:v>
                </c:pt>
                <c:pt idx="8">
                  <c:v>0.34699999999999998</c:v>
                </c:pt>
                <c:pt idx="9">
                  <c:v>0.35199999999999998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0E-45FC-BD9F-42846E483D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3544472"/>
        <c:axId val="-2143536808"/>
      </c:lineChart>
      <c:catAx>
        <c:axId val="-21435444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200">
                    <a:latin typeface="Arial"/>
                    <a:cs typeface="Arial"/>
                  </a:defRPr>
                </a:pPr>
                <a:r>
                  <a:rPr lang="en-US" sz="2200">
                    <a:latin typeface="Arial"/>
                    <a:cs typeface="Arial"/>
                  </a:rPr>
                  <a:t>Projection (Hr)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200"/>
            </a:pPr>
            <a:endParaRPr lang="en-US"/>
          </a:p>
        </c:txPr>
        <c:crossAx val="-2143536808"/>
        <c:crosses val="autoZero"/>
        <c:auto val="1"/>
        <c:lblAlgn val="ctr"/>
        <c:lblOffset val="100"/>
        <c:noMultiLvlLbl val="0"/>
      </c:catAx>
      <c:valAx>
        <c:axId val="-2143536808"/>
        <c:scaling>
          <c:orientation val="minMax"/>
          <c:max val="0.8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200">
                    <a:latin typeface="Arial"/>
                    <a:cs typeface="Arial"/>
                  </a:defRPr>
                </a:pPr>
                <a:r>
                  <a:rPr lang="en-US" sz="2200">
                    <a:latin typeface="Arial"/>
                    <a:cs typeface="Arial"/>
                  </a:rPr>
                  <a:t>Threat Score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200"/>
            </a:pPr>
            <a:endParaRPr lang="en-US"/>
          </a:p>
        </c:txPr>
        <c:crossAx val="-21435444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8193810229156298"/>
          <c:y val="0.190886713485139"/>
          <c:w val="0.477893305114307"/>
          <c:h val="0.14733905657626101"/>
        </c:manualLayout>
      </c:layout>
      <c:overlay val="1"/>
      <c:spPr>
        <a:solidFill>
          <a:schemeClr val="bg1"/>
        </a:solidFill>
        <a:ln>
          <a:solidFill>
            <a:srgbClr val="0000FF"/>
          </a:solidFill>
        </a:ln>
      </c:spPr>
      <c:txPr>
        <a:bodyPr/>
        <a:lstStyle/>
        <a:p>
          <a:pPr>
            <a:defRPr sz="160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solidFill>
        <a:srgbClr val="0000FF"/>
      </a:solidFill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200">
                <a:latin typeface="Arial"/>
                <a:cs typeface="Arial"/>
              </a:defRPr>
            </a:pPr>
            <a:r>
              <a:rPr lang="en-US" sz="2200" dirty="0" smtClean="0">
                <a:latin typeface="Arial"/>
                <a:cs typeface="Arial"/>
              </a:rPr>
              <a:t>Visibility </a:t>
            </a:r>
            <a:r>
              <a:rPr lang="en-US" sz="2200" dirty="0">
                <a:latin typeface="Arial"/>
                <a:cs typeface="Arial"/>
              </a:rPr>
              <a:t>&lt; 3 </a:t>
            </a:r>
            <a:r>
              <a:rPr lang="en-US" sz="2200" dirty="0" smtClean="0">
                <a:latin typeface="Arial"/>
                <a:cs typeface="Arial"/>
              </a:rPr>
              <a:t>mi</a:t>
            </a:r>
          </a:p>
          <a:p>
            <a:pPr>
              <a:defRPr sz="2200">
                <a:latin typeface="Arial"/>
                <a:cs typeface="Arial"/>
              </a:defRPr>
            </a:pPr>
            <a:r>
              <a:rPr lang="en-US" sz="2200" dirty="0" smtClean="0">
                <a:latin typeface="Arial"/>
                <a:cs typeface="Arial"/>
              </a:rPr>
              <a:t>1200</a:t>
            </a:r>
            <a:r>
              <a:rPr lang="en-US" sz="2200" baseline="0" dirty="0" smtClean="0">
                <a:latin typeface="Arial"/>
                <a:cs typeface="Arial"/>
              </a:rPr>
              <a:t> UTC, Summer 2017</a:t>
            </a:r>
            <a:endParaRPr lang="en-US" sz="2200" dirty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3"/>
          <c:order val="0"/>
          <c:tx>
            <c:strRef>
              <c:f>Vis12z!$D$3</c:f>
              <c:strCache>
                <c:ptCount val="1"/>
                <c:pt idx="0">
                  <c:v> EXPR LAMP 12:30</c:v>
                </c:pt>
              </c:strCache>
            </c:strRef>
          </c:tx>
          <c:spPr>
            <a:ln w="31750">
              <a:solidFill>
                <a:srgbClr val="FF00FF"/>
              </a:solidFill>
            </a:ln>
          </c:spPr>
          <c:marker>
            <c:symbol val="circle"/>
            <c:size val="9"/>
            <c:spPr>
              <a:solidFill>
                <a:srgbClr val="FF00FF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Vis12z!$A$4:$A$13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Vis12z!$D$4:$D$13</c:f>
              <c:numCache>
                <c:formatCode>General</c:formatCode>
                <c:ptCount val="10"/>
                <c:pt idx="0">
                  <c:v>0.46700000000000003</c:v>
                </c:pt>
                <c:pt idx="1">
                  <c:v>0.28899999999999998</c:v>
                </c:pt>
                <c:pt idx="2">
                  <c:v>0.25600000000000001</c:v>
                </c:pt>
                <c:pt idx="3">
                  <c:v>0.23200000000000001</c:v>
                </c:pt>
                <c:pt idx="4">
                  <c:v>0.19800000000000001</c:v>
                </c:pt>
                <c:pt idx="5">
                  <c:v>0.16900000000000001</c:v>
                </c:pt>
                <c:pt idx="6">
                  <c:v>0.15</c:v>
                </c:pt>
                <c:pt idx="7">
                  <c:v>0.14199999999999999</c:v>
                </c:pt>
                <c:pt idx="8">
                  <c:v>0.13800000000000001</c:v>
                </c:pt>
                <c:pt idx="9">
                  <c:v>0.15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1F-46B3-B528-32DBD7315687}"/>
            </c:ext>
          </c:extLst>
        </c:ser>
        <c:ser>
          <c:idx val="5"/>
          <c:order val="1"/>
          <c:tx>
            <c:strRef>
              <c:f>Vis12z!$F$3</c:f>
              <c:strCache>
                <c:ptCount val="1"/>
                <c:pt idx="0">
                  <c:v> OPER LAMP 12</c:v>
                </c:pt>
              </c:strCache>
            </c:strRef>
          </c:tx>
          <c:spPr>
            <a:ln w="31750">
              <a:solidFill>
                <a:srgbClr val="008000"/>
              </a:solidFill>
            </a:ln>
          </c:spPr>
          <c:marker>
            <c:symbol val="square"/>
            <c:size val="9"/>
            <c:spPr>
              <a:solidFill>
                <a:srgbClr val="008000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Vis12z!$A$4:$A$13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Vis12z!$F$4:$F$13</c:f>
              <c:numCache>
                <c:formatCode>General</c:formatCode>
                <c:ptCount val="10"/>
                <c:pt idx="0">
                  <c:v>0.376</c:v>
                </c:pt>
                <c:pt idx="1">
                  <c:v>0.26100000000000001</c:v>
                </c:pt>
                <c:pt idx="2">
                  <c:v>0.246</c:v>
                </c:pt>
                <c:pt idx="3">
                  <c:v>0.22600000000000001</c:v>
                </c:pt>
                <c:pt idx="4">
                  <c:v>0.19800000000000001</c:v>
                </c:pt>
                <c:pt idx="5">
                  <c:v>0.17100000000000001</c:v>
                </c:pt>
                <c:pt idx="6">
                  <c:v>0.151</c:v>
                </c:pt>
                <c:pt idx="7">
                  <c:v>0.14399999999999999</c:v>
                </c:pt>
                <c:pt idx="8">
                  <c:v>0.13600000000000001</c:v>
                </c:pt>
                <c:pt idx="9">
                  <c:v>0.14799999999999999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1F-46B3-B528-32DBD73156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3502584"/>
        <c:axId val="-2143494904"/>
      </c:lineChart>
      <c:catAx>
        <c:axId val="-2143502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200">
                    <a:latin typeface="Arial"/>
                    <a:cs typeface="Arial"/>
                  </a:defRPr>
                </a:pPr>
                <a:r>
                  <a:rPr lang="en-US" sz="2200">
                    <a:latin typeface="Arial"/>
                    <a:cs typeface="Arial"/>
                  </a:rPr>
                  <a:t>Projection (Hr)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200"/>
            </a:pPr>
            <a:endParaRPr lang="en-US"/>
          </a:p>
        </c:txPr>
        <c:crossAx val="-2143494904"/>
        <c:crosses val="autoZero"/>
        <c:auto val="1"/>
        <c:lblAlgn val="ctr"/>
        <c:lblOffset val="100"/>
        <c:noMultiLvlLbl val="0"/>
      </c:catAx>
      <c:valAx>
        <c:axId val="-2143494904"/>
        <c:scaling>
          <c:orientation val="minMax"/>
          <c:max val="0.8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200">
                    <a:latin typeface="Arial"/>
                    <a:cs typeface="Arial"/>
                  </a:defRPr>
                </a:pPr>
                <a:r>
                  <a:rPr lang="en-US" sz="2200">
                    <a:latin typeface="Arial"/>
                    <a:cs typeface="Arial"/>
                  </a:rPr>
                  <a:t>Threat Score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200"/>
            </a:pPr>
            <a:endParaRPr lang="en-US"/>
          </a:p>
        </c:txPr>
        <c:crossAx val="-2143502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8118181676739602"/>
          <c:y val="0.190322941051287"/>
          <c:w val="0.48888763116897499"/>
          <c:h val="0.14389515499751701"/>
        </c:manualLayout>
      </c:layout>
      <c:overlay val="1"/>
      <c:spPr>
        <a:solidFill>
          <a:schemeClr val="bg1"/>
        </a:solidFill>
        <a:ln>
          <a:solidFill>
            <a:srgbClr val="0000FF"/>
          </a:solidFill>
        </a:ln>
      </c:spPr>
      <c:txPr>
        <a:bodyPr/>
        <a:lstStyle/>
        <a:p>
          <a:pPr>
            <a:defRPr sz="160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solidFill>
        <a:srgbClr val="0000FF"/>
      </a:solidFill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400">
                <a:latin typeface="Arial"/>
                <a:cs typeface="Arial"/>
              </a:defRPr>
            </a:pPr>
            <a:r>
              <a:rPr lang="en-US" sz="2400" dirty="0">
                <a:latin typeface="Arial"/>
                <a:cs typeface="Arial"/>
              </a:rPr>
              <a:t>Ceiling Threat Score &lt; 1000 </a:t>
            </a:r>
            <a:r>
              <a:rPr lang="en-US" sz="2400" dirty="0" err="1" smtClean="0">
                <a:latin typeface="Arial"/>
                <a:cs typeface="Arial"/>
              </a:rPr>
              <a:t>ft</a:t>
            </a:r>
            <a:endParaRPr lang="en-US" sz="2400" dirty="0" smtClean="0">
              <a:latin typeface="Arial"/>
              <a:cs typeface="Arial"/>
            </a:endParaRPr>
          </a:p>
          <a:p>
            <a:pPr>
              <a:defRPr sz="2400">
                <a:latin typeface="Arial"/>
                <a:cs typeface="Arial"/>
              </a:defRPr>
            </a:pPr>
            <a:r>
              <a:rPr lang="en-US" sz="2400" dirty="0" smtClean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1200</a:t>
            </a:r>
            <a:r>
              <a:rPr lang="en-US" sz="2400" baseline="0" dirty="0">
                <a:latin typeface="Arial"/>
                <a:cs typeface="Arial"/>
              </a:rPr>
              <a:t> </a:t>
            </a:r>
            <a:r>
              <a:rPr lang="en-US" sz="2400" baseline="0" dirty="0" smtClean="0">
                <a:latin typeface="Arial"/>
                <a:cs typeface="Arial"/>
              </a:rPr>
              <a:t>UTC, Summer 2017</a:t>
            </a:r>
            <a:endParaRPr lang="en-US" sz="2400" dirty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[Verification.xlsx]Cig12z!$B$3</c:f>
              <c:strCache>
                <c:ptCount val="1"/>
                <c:pt idx="0">
                  <c:v> EXPR LAMP 12:00</c:v>
                </c:pt>
              </c:strCache>
            </c:strRef>
          </c:tx>
          <c:spPr>
            <a:ln w="31750">
              <a:solidFill>
                <a:schemeClr val="accent6"/>
              </a:solidFill>
            </a:ln>
          </c:spPr>
          <c:marker>
            <c:symbol val="triangle"/>
            <c:size val="1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[Verification.xlsx]Cig12z!$B$4:$B$6</c:f>
              <c:numCache>
                <c:formatCode>General</c:formatCode>
                <c:ptCount val="3"/>
                <c:pt idx="0">
                  <c:v>0.55000000000000004</c:v>
                </c:pt>
                <c:pt idx="1">
                  <c:v>0.43099999999999999</c:v>
                </c:pt>
                <c:pt idx="2">
                  <c:v>0.40100000000000002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C77-4BCA-A7EE-CD360FE464D1}"/>
            </c:ext>
          </c:extLst>
        </c:ser>
        <c:ser>
          <c:idx val="3"/>
          <c:order val="1"/>
          <c:tx>
            <c:strRef>
              <c:f>[Verification.xlsx]Cig12z!$D$3</c:f>
              <c:strCache>
                <c:ptCount val="1"/>
                <c:pt idx="0">
                  <c:v> EXPR LAMP 12:30</c:v>
                </c:pt>
              </c:strCache>
            </c:strRef>
          </c:tx>
          <c:spPr>
            <a:ln w="31750">
              <a:noFill/>
            </a:ln>
          </c:spPr>
          <c:marker>
            <c:symbol val="none"/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[Verification.xlsx]Cig12z!$D$4:$D$13</c:f>
              <c:numCache>
                <c:formatCode>General</c:formatCode>
                <c:ptCount val="10"/>
                <c:pt idx="0">
                  <c:v>0.66300000000000003</c:v>
                </c:pt>
                <c:pt idx="1">
                  <c:v>0.47699999999999998</c:v>
                </c:pt>
                <c:pt idx="2">
                  <c:v>0.42699999999999999</c:v>
                </c:pt>
                <c:pt idx="3">
                  <c:v>0.40100000000000002</c:v>
                </c:pt>
                <c:pt idx="4">
                  <c:v>0.38900000000000001</c:v>
                </c:pt>
                <c:pt idx="5">
                  <c:v>0.35499999999999998</c:v>
                </c:pt>
                <c:pt idx="6">
                  <c:v>0.34799999999999998</c:v>
                </c:pt>
                <c:pt idx="7">
                  <c:v>0.34200000000000003</c:v>
                </c:pt>
                <c:pt idx="8">
                  <c:v>0.34699999999999998</c:v>
                </c:pt>
                <c:pt idx="9">
                  <c:v>0.35299999999999998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C77-4BCA-A7EE-CD360FE46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3345288"/>
        <c:axId val="-2143338648"/>
      </c:lineChart>
      <c:catAx>
        <c:axId val="-21433452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400">
                    <a:latin typeface="Arial"/>
                    <a:cs typeface="Arial"/>
                  </a:defRPr>
                </a:pPr>
                <a:r>
                  <a:rPr lang="en-US" sz="2400" dirty="0">
                    <a:latin typeface="Arial"/>
                    <a:cs typeface="Arial"/>
                  </a:rPr>
                  <a:t>Projection </a:t>
                </a:r>
                <a:r>
                  <a:rPr lang="en-US" sz="2400" dirty="0" smtClean="0">
                    <a:latin typeface="Arial"/>
                    <a:cs typeface="Arial"/>
                  </a:rPr>
                  <a:t>(Next</a:t>
                </a:r>
                <a:r>
                  <a:rPr lang="en-US" sz="2400" baseline="0" dirty="0" smtClean="0">
                    <a:latin typeface="Arial"/>
                    <a:cs typeface="Arial"/>
                  </a:rPr>
                  <a:t> </a:t>
                </a:r>
                <a:r>
                  <a:rPr lang="en-US" sz="2400" dirty="0" err="1" smtClean="0">
                    <a:latin typeface="Arial"/>
                    <a:cs typeface="Arial"/>
                  </a:rPr>
                  <a:t>Hr</a:t>
                </a:r>
                <a:r>
                  <a:rPr lang="en-US" sz="2400" dirty="0">
                    <a:latin typeface="Arial"/>
                    <a:cs typeface="Arial"/>
                  </a:rPr>
                  <a:t>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-2143338648"/>
        <c:crosses val="autoZero"/>
        <c:auto val="1"/>
        <c:lblAlgn val="ctr"/>
        <c:lblOffset val="100"/>
        <c:noMultiLvlLbl val="0"/>
      </c:catAx>
      <c:valAx>
        <c:axId val="-2143338648"/>
        <c:scaling>
          <c:orientation val="minMax"/>
          <c:max val="0.8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400">
                    <a:latin typeface="Arial"/>
                    <a:cs typeface="Arial"/>
                  </a:defRPr>
                </a:pPr>
                <a:r>
                  <a:rPr lang="en-US" sz="2400">
                    <a:latin typeface="Arial"/>
                    <a:cs typeface="Arial"/>
                  </a:rPr>
                  <a:t>Threat Score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-21433452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4701784254209"/>
          <c:y val="0.186507333642118"/>
          <c:w val="0.308287653588109"/>
          <c:h val="0.28854268951675199"/>
        </c:manualLayout>
      </c:layout>
      <c:overlay val="1"/>
      <c:spPr>
        <a:solidFill>
          <a:schemeClr val="bg1"/>
        </a:solidFill>
        <a:ln>
          <a:solidFill>
            <a:srgbClr val="0000FF"/>
          </a:solidFill>
        </a:ln>
      </c:spPr>
      <c:txPr>
        <a:bodyPr/>
        <a:lstStyle/>
        <a:p>
          <a:pPr>
            <a:defRPr sz="180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400">
                <a:latin typeface="Arial"/>
                <a:cs typeface="Arial"/>
              </a:defRPr>
            </a:pPr>
            <a:r>
              <a:rPr lang="en-US" sz="2400" dirty="0">
                <a:latin typeface="Arial"/>
                <a:cs typeface="Arial"/>
              </a:rPr>
              <a:t>Ceiling Threat Score &lt; 1000 </a:t>
            </a:r>
            <a:r>
              <a:rPr lang="en-US" sz="2400" dirty="0" err="1" smtClean="0">
                <a:latin typeface="Arial"/>
                <a:cs typeface="Arial"/>
              </a:rPr>
              <a:t>ft</a:t>
            </a:r>
            <a:endParaRPr lang="en-US" sz="2400" dirty="0" smtClean="0">
              <a:latin typeface="Arial"/>
              <a:cs typeface="Arial"/>
            </a:endParaRPr>
          </a:p>
          <a:p>
            <a:pPr>
              <a:defRPr sz="2400">
                <a:latin typeface="Arial"/>
                <a:cs typeface="Arial"/>
              </a:defRPr>
            </a:pPr>
            <a:r>
              <a:rPr lang="en-US" sz="2400" dirty="0" smtClean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1200</a:t>
            </a:r>
            <a:r>
              <a:rPr lang="en-US" sz="2400" baseline="0" dirty="0">
                <a:latin typeface="Arial"/>
                <a:cs typeface="Arial"/>
              </a:rPr>
              <a:t> </a:t>
            </a:r>
            <a:r>
              <a:rPr lang="en-US" sz="2400" baseline="0" dirty="0" smtClean="0">
                <a:latin typeface="Arial"/>
                <a:cs typeface="Arial"/>
              </a:rPr>
              <a:t>UTC, Summer 2017</a:t>
            </a:r>
            <a:endParaRPr lang="en-US" sz="2400" dirty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[Verification.xlsx]Cig12z!$B$3</c:f>
              <c:strCache>
                <c:ptCount val="1"/>
                <c:pt idx="0">
                  <c:v> EXPR LAMP 12:00</c:v>
                </c:pt>
              </c:strCache>
            </c:strRef>
          </c:tx>
          <c:spPr>
            <a:ln w="31750">
              <a:solidFill>
                <a:schemeClr val="accent6"/>
              </a:solidFill>
            </a:ln>
          </c:spPr>
          <c:marker>
            <c:symbol val="triangle"/>
            <c:size val="1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[Verification.xlsx]Cig12z!$B$4:$B$6</c:f>
              <c:numCache>
                <c:formatCode>General</c:formatCode>
                <c:ptCount val="3"/>
                <c:pt idx="0">
                  <c:v>0.55000000000000004</c:v>
                </c:pt>
                <c:pt idx="1">
                  <c:v>0.43099999999999999</c:v>
                </c:pt>
                <c:pt idx="2">
                  <c:v>0.40100000000000002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4A-4B8F-8075-161E35CBC98F}"/>
            </c:ext>
          </c:extLst>
        </c:ser>
        <c:ser>
          <c:idx val="2"/>
          <c:order val="1"/>
          <c:tx>
            <c:strRef>
              <c:f>[Verification.xlsx]Cig12z!$C$3</c:f>
              <c:strCache>
                <c:ptCount val="1"/>
                <c:pt idx="0">
                  <c:v> EXPR LAMP 12:15</c:v>
                </c:pt>
              </c:strCache>
            </c:strRef>
          </c:tx>
          <c:spPr>
            <a:ln w="31750">
              <a:solidFill>
                <a:schemeClr val="tx1"/>
              </a:solidFill>
            </a:ln>
          </c:spPr>
          <c:marker>
            <c:symbol val="diamond"/>
            <c:size val="1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[Verification.xlsx]Cig12z!$C$4:$C$6</c:f>
              <c:numCache>
                <c:formatCode>General</c:formatCode>
                <c:ptCount val="3"/>
                <c:pt idx="0">
                  <c:v>0.60299999999999998</c:v>
                </c:pt>
                <c:pt idx="1">
                  <c:v>0.45700000000000002</c:v>
                </c:pt>
                <c:pt idx="2">
                  <c:v>0.41799999999999998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24A-4B8F-8075-161E35CBC98F}"/>
            </c:ext>
          </c:extLst>
        </c:ser>
        <c:ser>
          <c:idx val="3"/>
          <c:order val="2"/>
          <c:tx>
            <c:strRef>
              <c:f>[Verification.xlsx]Cig12z!$D$3</c:f>
              <c:strCache>
                <c:ptCount val="1"/>
                <c:pt idx="0">
                  <c:v> EXPR LAMP 12:30</c:v>
                </c:pt>
              </c:strCache>
            </c:strRef>
          </c:tx>
          <c:spPr>
            <a:ln w="31750">
              <a:noFill/>
            </a:ln>
          </c:spPr>
          <c:marker>
            <c:symbol val="none"/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[Verification.xlsx]Cig12z!$D$4:$D$13</c:f>
              <c:numCache>
                <c:formatCode>General</c:formatCode>
                <c:ptCount val="10"/>
                <c:pt idx="0">
                  <c:v>0.66300000000000003</c:v>
                </c:pt>
                <c:pt idx="1">
                  <c:v>0.47699999999999998</c:v>
                </c:pt>
                <c:pt idx="2">
                  <c:v>0.42699999999999999</c:v>
                </c:pt>
                <c:pt idx="3">
                  <c:v>0.40100000000000002</c:v>
                </c:pt>
                <c:pt idx="4">
                  <c:v>0.38900000000000001</c:v>
                </c:pt>
                <c:pt idx="5">
                  <c:v>0.35499999999999998</c:v>
                </c:pt>
                <c:pt idx="6">
                  <c:v>0.34799999999999998</c:v>
                </c:pt>
                <c:pt idx="7">
                  <c:v>0.34200000000000003</c:v>
                </c:pt>
                <c:pt idx="8">
                  <c:v>0.34699999999999998</c:v>
                </c:pt>
                <c:pt idx="9">
                  <c:v>0.35299999999999998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24A-4B8F-8075-161E35CBC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4187784"/>
        <c:axId val="-2144194408"/>
      </c:lineChart>
      <c:catAx>
        <c:axId val="-2144187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400">
                    <a:latin typeface="Arial"/>
                    <a:cs typeface="Arial"/>
                  </a:defRPr>
                </a:pPr>
                <a:r>
                  <a:rPr lang="en-US" sz="2400" dirty="0">
                    <a:latin typeface="Arial"/>
                    <a:cs typeface="Arial"/>
                  </a:rPr>
                  <a:t>Projection </a:t>
                </a:r>
                <a:r>
                  <a:rPr lang="en-US" sz="2400" dirty="0" smtClean="0">
                    <a:latin typeface="Arial"/>
                    <a:cs typeface="Arial"/>
                  </a:rPr>
                  <a:t>(Next</a:t>
                </a:r>
                <a:r>
                  <a:rPr lang="en-US" sz="2400" baseline="0" dirty="0" smtClean="0">
                    <a:latin typeface="Arial"/>
                    <a:cs typeface="Arial"/>
                  </a:rPr>
                  <a:t> </a:t>
                </a:r>
                <a:r>
                  <a:rPr lang="en-US" sz="2400" dirty="0" err="1" smtClean="0">
                    <a:latin typeface="Arial"/>
                    <a:cs typeface="Arial"/>
                  </a:rPr>
                  <a:t>Hr</a:t>
                </a:r>
                <a:r>
                  <a:rPr lang="en-US" sz="2400" dirty="0">
                    <a:latin typeface="Arial"/>
                    <a:cs typeface="Arial"/>
                  </a:rPr>
                  <a:t>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-2144194408"/>
        <c:crosses val="autoZero"/>
        <c:auto val="1"/>
        <c:lblAlgn val="ctr"/>
        <c:lblOffset val="100"/>
        <c:noMultiLvlLbl val="0"/>
      </c:catAx>
      <c:valAx>
        <c:axId val="-2144194408"/>
        <c:scaling>
          <c:orientation val="minMax"/>
          <c:max val="0.8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400">
                    <a:latin typeface="Arial"/>
                    <a:cs typeface="Arial"/>
                  </a:defRPr>
                </a:pPr>
                <a:r>
                  <a:rPr lang="en-US" sz="2400">
                    <a:latin typeface="Arial"/>
                    <a:cs typeface="Arial"/>
                  </a:rPr>
                  <a:t>Threat Score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-2144187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4701784254209"/>
          <c:y val="0.186507333642118"/>
          <c:w val="0.308287653588109"/>
          <c:h val="0.28854268951675199"/>
        </c:manualLayout>
      </c:layout>
      <c:overlay val="1"/>
      <c:spPr>
        <a:solidFill>
          <a:schemeClr val="bg1"/>
        </a:solidFill>
        <a:ln>
          <a:solidFill>
            <a:srgbClr val="0000FF"/>
          </a:solidFill>
        </a:ln>
      </c:spPr>
      <c:txPr>
        <a:bodyPr/>
        <a:lstStyle/>
        <a:p>
          <a:pPr>
            <a:defRPr sz="180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400">
                <a:latin typeface="Arial"/>
                <a:cs typeface="Arial"/>
              </a:defRPr>
            </a:pPr>
            <a:r>
              <a:rPr lang="en-US" sz="2400" dirty="0">
                <a:latin typeface="Arial"/>
                <a:cs typeface="Arial"/>
              </a:rPr>
              <a:t>Ceiling Threat Score &lt; 1000 </a:t>
            </a:r>
            <a:r>
              <a:rPr lang="en-US" sz="2400" dirty="0" err="1" smtClean="0">
                <a:latin typeface="Arial"/>
                <a:cs typeface="Arial"/>
              </a:rPr>
              <a:t>ft</a:t>
            </a:r>
            <a:endParaRPr lang="en-US" sz="2400" dirty="0" smtClean="0">
              <a:latin typeface="Arial"/>
              <a:cs typeface="Arial"/>
            </a:endParaRPr>
          </a:p>
          <a:p>
            <a:pPr>
              <a:defRPr sz="2400">
                <a:latin typeface="Arial"/>
                <a:cs typeface="Arial"/>
              </a:defRPr>
            </a:pPr>
            <a:r>
              <a:rPr lang="en-US" sz="2400" dirty="0" smtClean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1200</a:t>
            </a:r>
            <a:r>
              <a:rPr lang="en-US" sz="2400" baseline="0" dirty="0">
                <a:latin typeface="Arial"/>
                <a:cs typeface="Arial"/>
              </a:rPr>
              <a:t> </a:t>
            </a:r>
            <a:r>
              <a:rPr lang="en-US" sz="2400" baseline="0" dirty="0" smtClean="0">
                <a:latin typeface="Arial"/>
                <a:cs typeface="Arial"/>
              </a:rPr>
              <a:t>UTC, Summer 2017</a:t>
            </a:r>
            <a:endParaRPr lang="en-US" sz="2400" dirty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[Verification.xlsx]Cig12z!$B$3</c:f>
              <c:strCache>
                <c:ptCount val="1"/>
                <c:pt idx="0">
                  <c:v> EXPR LAMP 12:00</c:v>
                </c:pt>
              </c:strCache>
            </c:strRef>
          </c:tx>
          <c:spPr>
            <a:ln w="31750">
              <a:solidFill>
                <a:schemeClr val="accent6"/>
              </a:solidFill>
            </a:ln>
          </c:spPr>
          <c:marker>
            <c:symbol val="triangle"/>
            <c:size val="1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[Verification.xlsx]Cig12z!$B$4:$B$6</c:f>
              <c:numCache>
                <c:formatCode>General</c:formatCode>
                <c:ptCount val="3"/>
                <c:pt idx="0">
                  <c:v>0.55000000000000004</c:v>
                </c:pt>
                <c:pt idx="1">
                  <c:v>0.43099999999999999</c:v>
                </c:pt>
                <c:pt idx="2">
                  <c:v>0.40100000000000002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62-46A1-8CD0-6C2B257979C8}"/>
            </c:ext>
          </c:extLst>
        </c:ser>
        <c:ser>
          <c:idx val="2"/>
          <c:order val="1"/>
          <c:tx>
            <c:strRef>
              <c:f>[Verification.xlsx]Cig12z!$C$3</c:f>
              <c:strCache>
                <c:ptCount val="1"/>
                <c:pt idx="0">
                  <c:v> EXPR LAMP 12:15</c:v>
                </c:pt>
              </c:strCache>
            </c:strRef>
          </c:tx>
          <c:spPr>
            <a:ln w="31750">
              <a:solidFill>
                <a:schemeClr val="tx1"/>
              </a:solidFill>
            </a:ln>
          </c:spPr>
          <c:marker>
            <c:symbol val="diamond"/>
            <c:size val="1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[Verification.xlsx]Cig12z!$C$4:$C$6</c:f>
              <c:numCache>
                <c:formatCode>General</c:formatCode>
                <c:ptCount val="3"/>
                <c:pt idx="0">
                  <c:v>0.60299999999999998</c:v>
                </c:pt>
                <c:pt idx="1">
                  <c:v>0.45700000000000002</c:v>
                </c:pt>
                <c:pt idx="2">
                  <c:v>0.41799999999999998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62-46A1-8CD0-6C2B257979C8}"/>
            </c:ext>
          </c:extLst>
        </c:ser>
        <c:ser>
          <c:idx val="3"/>
          <c:order val="2"/>
          <c:tx>
            <c:strRef>
              <c:f>[Verification.xlsx]Cig12z!$D$3</c:f>
              <c:strCache>
                <c:ptCount val="1"/>
                <c:pt idx="0">
                  <c:v> EXPR LAMP 12:30</c:v>
                </c:pt>
              </c:strCache>
            </c:strRef>
          </c:tx>
          <c:spPr>
            <a:ln w="31750">
              <a:solidFill>
                <a:srgbClr val="FF00FF"/>
              </a:solidFill>
            </a:ln>
          </c:spPr>
          <c:marker>
            <c:symbol val="circle"/>
            <c:size val="9"/>
            <c:spPr>
              <a:solidFill>
                <a:srgbClr val="FF00FF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[Verification.xlsx]Cig12z!$D$4:$D$13</c:f>
              <c:numCache>
                <c:formatCode>General</c:formatCode>
                <c:ptCount val="10"/>
                <c:pt idx="0">
                  <c:v>0.66300000000000003</c:v>
                </c:pt>
                <c:pt idx="1">
                  <c:v>0.47699999999999998</c:v>
                </c:pt>
                <c:pt idx="2">
                  <c:v>0.42699999999999999</c:v>
                </c:pt>
                <c:pt idx="3">
                  <c:v>0.40100000000000002</c:v>
                </c:pt>
                <c:pt idx="4">
                  <c:v>0.38900000000000001</c:v>
                </c:pt>
                <c:pt idx="5">
                  <c:v>0.35499999999999998</c:v>
                </c:pt>
                <c:pt idx="6">
                  <c:v>0.34799999999999998</c:v>
                </c:pt>
                <c:pt idx="7">
                  <c:v>0.34200000000000003</c:v>
                </c:pt>
                <c:pt idx="8">
                  <c:v>0.34699999999999998</c:v>
                </c:pt>
                <c:pt idx="9">
                  <c:v>0.35299999999999998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62-46A1-8CD0-6C2B257979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4253912"/>
        <c:axId val="-2144262168"/>
      </c:lineChart>
      <c:catAx>
        <c:axId val="-21442539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400">
                    <a:latin typeface="Arial"/>
                    <a:cs typeface="Arial"/>
                  </a:defRPr>
                </a:pPr>
                <a:r>
                  <a:rPr lang="en-US" sz="2400" dirty="0">
                    <a:latin typeface="Arial"/>
                    <a:cs typeface="Arial"/>
                  </a:rPr>
                  <a:t>Projection </a:t>
                </a:r>
                <a:r>
                  <a:rPr lang="en-US" sz="2400" dirty="0" smtClean="0">
                    <a:latin typeface="Arial"/>
                    <a:cs typeface="Arial"/>
                  </a:rPr>
                  <a:t>(</a:t>
                </a:r>
                <a:r>
                  <a:rPr lang="en-US" sz="2400" b="1" i="0" u="none" strike="noStrike" baseline="0" dirty="0" smtClean="0">
                    <a:effectLst/>
                  </a:rPr>
                  <a:t>Next </a:t>
                </a:r>
                <a:r>
                  <a:rPr lang="en-US" sz="2400" dirty="0" err="1" smtClean="0">
                    <a:latin typeface="Arial"/>
                    <a:cs typeface="Arial"/>
                  </a:rPr>
                  <a:t>Hr</a:t>
                </a:r>
                <a:r>
                  <a:rPr lang="en-US" sz="2400" dirty="0">
                    <a:latin typeface="Arial"/>
                    <a:cs typeface="Arial"/>
                  </a:rPr>
                  <a:t>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-2144262168"/>
        <c:crosses val="autoZero"/>
        <c:auto val="1"/>
        <c:lblAlgn val="ctr"/>
        <c:lblOffset val="100"/>
        <c:noMultiLvlLbl val="0"/>
      </c:catAx>
      <c:valAx>
        <c:axId val="-2144262168"/>
        <c:scaling>
          <c:orientation val="minMax"/>
          <c:max val="0.8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400">
                    <a:latin typeface="Arial"/>
                    <a:cs typeface="Arial"/>
                  </a:defRPr>
                </a:pPr>
                <a:r>
                  <a:rPr lang="en-US" sz="2400">
                    <a:latin typeface="Arial"/>
                    <a:cs typeface="Arial"/>
                  </a:rPr>
                  <a:t>Threat Score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-2144253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4701784254209"/>
          <c:y val="0.186507333642118"/>
          <c:w val="0.308287653588109"/>
          <c:h val="0.28854268951675199"/>
        </c:manualLayout>
      </c:layout>
      <c:overlay val="1"/>
      <c:spPr>
        <a:solidFill>
          <a:schemeClr val="bg1"/>
        </a:solidFill>
        <a:ln>
          <a:solidFill>
            <a:srgbClr val="0000FF"/>
          </a:solidFill>
        </a:ln>
      </c:spPr>
      <c:txPr>
        <a:bodyPr/>
        <a:lstStyle/>
        <a:p>
          <a:pPr>
            <a:defRPr sz="180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400">
                <a:latin typeface="Arial"/>
                <a:cs typeface="Arial"/>
              </a:defRPr>
            </a:pPr>
            <a:r>
              <a:rPr lang="en-US" sz="2400" dirty="0">
                <a:latin typeface="Arial"/>
                <a:cs typeface="Arial"/>
              </a:rPr>
              <a:t>Ceiling Threat Score &lt; 1000 </a:t>
            </a:r>
            <a:r>
              <a:rPr lang="en-US" sz="2400" dirty="0" err="1" smtClean="0">
                <a:latin typeface="Arial"/>
                <a:cs typeface="Arial"/>
              </a:rPr>
              <a:t>ft</a:t>
            </a:r>
            <a:endParaRPr lang="en-US" sz="2400" dirty="0" smtClean="0">
              <a:latin typeface="Arial"/>
              <a:cs typeface="Arial"/>
            </a:endParaRPr>
          </a:p>
          <a:p>
            <a:pPr>
              <a:defRPr sz="2400">
                <a:latin typeface="Arial"/>
                <a:cs typeface="Arial"/>
              </a:defRPr>
            </a:pPr>
            <a:r>
              <a:rPr lang="en-US" sz="2400" dirty="0" smtClean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1200</a:t>
            </a:r>
            <a:r>
              <a:rPr lang="en-US" sz="2400" baseline="0" dirty="0">
                <a:latin typeface="Arial"/>
                <a:cs typeface="Arial"/>
              </a:rPr>
              <a:t> </a:t>
            </a:r>
            <a:r>
              <a:rPr lang="en-US" sz="2400" baseline="0" dirty="0" smtClean="0">
                <a:latin typeface="Arial"/>
                <a:cs typeface="Arial"/>
              </a:rPr>
              <a:t>UTC, Summer 2017</a:t>
            </a:r>
            <a:endParaRPr lang="en-US" sz="2400" dirty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[Verification.xlsx]Cig12z!$B$3</c:f>
              <c:strCache>
                <c:ptCount val="1"/>
                <c:pt idx="0">
                  <c:v> EXPR LAMP 12:00</c:v>
                </c:pt>
              </c:strCache>
            </c:strRef>
          </c:tx>
          <c:spPr>
            <a:ln w="31750">
              <a:solidFill>
                <a:schemeClr val="accent6"/>
              </a:solidFill>
            </a:ln>
          </c:spPr>
          <c:marker>
            <c:symbol val="triangle"/>
            <c:size val="1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[Verification.xlsx]Cig12z!$B$4:$B$6</c:f>
              <c:numCache>
                <c:formatCode>General</c:formatCode>
                <c:ptCount val="3"/>
                <c:pt idx="0">
                  <c:v>0.55000000000000004</c:v>
                </c:pt>
                <c:pt idx="1">
                  <c:v>0.43099999999999999</c:v>
                </c:pt>
                <c:pt idx="2">
                  <c:v>0.40100000000000002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861-4F68-ADAD-7232BD341B67}"/>
            </c:ext>
          </c:extLst>
        </c:ser>
        <c:ser>
          <c:idx val="2"/>
          <c:order val="1"/>
          <c:tx>
            <c:strRef>
              <c:f>[Verification.xlsx]Cig12z!$C$3</c:f>
              <c:strCache>
                <c:ptCount val="1"/>
                <c:pt idx="0">
                  <c:v> EXPR LAMP 12:15</c:v>
                </c:pt>
              </c:strCache>
            </c:strRef>
          </c:tx>
          <c:spPr>
            <a:ln w="31750">
              <a:solidFill>
                <a:schemeClr val="tx1"/>
              </a:solidFill>
            </a:ln>
          </c:spPr>
          <c:marker>
            <c:symbol val="diamond"/>
            <c:size val="1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[Verification.xlsx]Cig12z!$C$4:$C$6</c:f>
              <c:numCache>
                <c:formatCode>General</c:formatCode>
                <c:ptCount val="3"/>
                <c:pt idx="0">
                  <c:v>0.60299999999999998</c:v>
                </c:pt>
                <c:pt idx="1">
                  <c:v>0.45700000000000002</c:v>
                </c:pt>
                <c:pt idx="2">
                  <c:v>0.41799999999999998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861-4F68-ADAD-7232BD341B67}"/>
            </c:ext>
          </c:extLst>
        </c:ser>
        <c:ser>
          <c:idx val="3"/>
          <c:order val="2"/>
          <c:tx>
            <c:strRef>
              <c:f>[Verification.xlsx]Cig12z!$D$3</c:f>
              <c:strCache>
                <c:ptCount val="1"/>
                <c:pt idx="0">
                  <c:v> EXPR LAMP 12:30</c:v>
                </c:pt>
              </c:strCache>
            </c:strRef>
          </c:tx>
          <c:spPr>
            <a:ln w="31750">
              <a:solidFill>
                <a:srgbClr val="FF00FF"/>
              </a:solidFill>
            </a:ln>
          </c:spPr>
          <c:marker>
            <c:symbol val="circle"/>
            <c:size val="9"/>
            <c:spPr>
              <a:solidFill>
                <a:srgbClr val="FF00FF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[Verification.xlsx]Cig12z!$D$4:$D$13</c:f>
              <c:numCache>
                <c:formatCode>General</c:formatCode>
                <c:ptCount val="10"/>
                <c:pt idx="0">
                  <c:v>0.66300000000000003</c:v>
                </c:pt>
                <c:pt idx="1">
                  <c:v>0.47699999999999998</c:v>
                </c:pt>
                <c:pt idx="2">
                  <c:v>0.42699999999999999</c:v>
                </c:pt>
                <c:pt idx="3">
                  <c:v>0.40100000000000002</c:v>
                </c:pt>
                <c:pt idx="4">
                  <c:v>0.38900000000000001</c:v>
                </c:pt>
                <c:pt idx="5">
                  <c:v>0.35499999999999998</c:v>
                </c:pt>
                <c:pt idx="6">
                  <c:v>0.34799999999999998</c:v>
                </c:pt>
                <c:pt idx="7">
                  <c:v>0.34200000000000003</c:v>
                </c:pt>
                <c:pt idx="8">
                  <c:v>0.34699999999999998</c:v>
                </c:pt>
                <c:pt idx="9">
                  <c:v>0.35299999999999998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861-4F68-ADAD-7232BD341B67}"/>
            </c:ext>
          </c:extLst>
        </c:ser>
        <c:ser>
          <c:idx val="4"/>
          <c:order val="3"/>
          <c:tx>
            <c:strRef>
              <c:f>[Verification.xlsx]Cig12z!$E$3</c:f>
              <c:strCache>
                <c:ptCount val="1"/>
                <c:pt idx="0">
                  <c:v> EXPR LAMP 12:45</c:v>
                </c:pt>
              </c:strCache>
            </c:strRef>
          </c:tx>
          <c:spPr>
            <a:ln w="31750">
              <a:solidFill>
                <a:srgbClr val="0000FF"/>
              </a:solidFill>
            </a:ln>
          </c:spPr>
          <c:marker>
            <c:symbol val="triangle"/>
            <c:size val="9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cat>
            <c:numRef>
              <c:f>[Verification.xlsx]Cig12z!$A$4:$A$13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[Verification.xlsx]Cig12z!$E$4:$E$6</c:f>
              <c:numCache>
                <c:formatCode>General</c:formatCode>
                <c:ptCount val="3"/>
                <c:pt idx="0">
                  <c:v>0.73499999999999999</c:v>
                </c:pt>
                <c:pt idx="1">
                  <c:v>0.501</c:v>
                </c:pt>
                <c:pt idx="2">
                  <c:v>0.437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861-4F68-ADAD-7232BD341B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4326248"/>
        <c:axId val="-2144334856"/>
      </c:lineChart>
      <c:catAx>
        <c:axId val="-2144326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400">
                    <a:latin typeface="Arial"/>
                    <a:cs typeface="Arial"/>
                  </a:defRPr>
                </a:pPr>
                <a:r>
                  <a:rPr lang="en-US" sz="2400" dirty="0">
                    <a:latin typeface="Arial"/>
                    <a:cs typeface="Arial"/>
                  </a:rPr>
                  <a:t>Projection </a:t>
                </a:r>
                <a:r>
                  <a:rPr lang="en-US" sz="2400" dirty="0" smtClean="0">
                    <a:latin typeface="Arial"/>
                    <a:cs typeface="Arial"/>
                  </a:rPr>
                  <a:t>(</a:t>
                </a:r>
                <a:r>
                  <a:rPr lang="en-US" sz="2400" b="1" i="0" u="none" strike="noStrike" baseline="0" dirty="0" smtClean="0">
                    <a:effectLst/>
                  </a:rPr>
                  <a:t>Next </a:t>
                </a:r>
                <a:r>
                  <a:rPr lang="en-US" sz="2400" dirty="0" err="1" smtClean="0">
                    <a:latin typeface="Arial"/>
                    <a:cs typeface="Arial"/>
                  </a:rPr>
                  <a:t>Hr</a:t>
                </a:r>
                <a:r>
                  <a:rPr lang="en-US" sz="2400" dirty="0">
                    <a:latin typeface="Arial"/>
                    <a:cs typeface="Arial"/>
                  </a:rPr>
                  <a:t>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-2144334856"/>
        <c:crosses val="autoZero"/>
        <c:auto val="1"/>
        <c:lblAlgn val="ctr"/>
        <c:lblOffset val="100"/>
        <c:noMultiLvlLbl val="0"/>
      </c:catAx>
      <c:valAx>
        <c:axId val="-2144334856"/>
        <c:scaling>
          <c:orientation val="minMax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400">
                    <a:latin typeface="Arial"/>
                    <a:cs typeface="Arial"/>
                  </a:defRPr>
                </a:pPr>
                <a:r>
                  <a:rPr lang="en-US" sz="2400">
                    <a:latin typeface="Arial"/>
                    <a:cs typeface="Arial"/>
                  </a:rPr>
                  <a:t>Threat Score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-2144326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4701784254209"/>
          <c:y val="0.186507333642118"/>
          <c:w val="0.308287653588109"/>
          <c:h val="0.28854268951675199"/>
        </c:manualLayout>
      </c:layout>
      <c:overlay val="1"/>
      <c:spPr>
        <a:solidFill>
          <a:schemeClr val="bg1"/>
        </a:solidFill>
        <a:ln>
          <a:solidFill>
            <a:srgbClr val="0000FF"/>
          </a:solidFill>
        </a:ln>
      </c:spPr>
      <c:txPr>
        <a:bodyPr/>
        <a:lstStyle/>
        <a:p>
          <a:pPr>
            <a:defRPr sz="180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19190038569801"/>
          <c:y val="2.2403552485694499E-2"/>
          <c:w val="0.87410398668536304"/>
          <c:h val="0.83410141440653196"/>
        </c:manualLayout>
      </c:layout>
      <c:lineChart>
        <c:grouping val="standard"/>
        <c:varyColors val="0"/>
        <c:ser>
          <c:idx val="4"/>
          <c:order val="0"/>
          <c:tx>
            <c:strRef>
              <c:f>Sheet1!$CQ$2</c:f>
              <c:strCache>
                <c:ptCount val="1"/>
                <c:pt idx="0">
                  <c:v>obs+adv obs</c:v>
                </c:pt>
              </c:strCache>
            </c:strRef>
          </c:tx>
          <c:spPr>
            <a:ln w="31750">
              <a:solidFill>
                <a:srgbClr val="FF6FCF"/>
              </a:solidFill>
            </a:ln>
          </c:spPr>
          <c:marker>
            <c:symbol val="diamond"/>
            <c:size val="9"/>
            <c:spPr>
              <a:solidFill>
                <a:srgbClr val="FF6FCF"/>
              </a:solidFill>
              <a:ln>
                <a:solidFill>
                  <a:srgbClr val="FF6FCF"/>
                </a:solidFill>
              </a:ln>
            </c:spPr>
          </c:marker>
          <c:val>
            <c:numRef>
              <c:f>Sheet1!$CQ$3:$CQ$18</c:f>
              <c:numCache>
                <c:formatCode>General</c:formatCode>
                <c:ptCount val="16"/>
                <c:pt idx="0">
                  <c:v>52.7</c:v>
                </c:pt>
                <c:pt idx="1">
                  <c:v>32.700000000000003</c:v>
                </c:pt>
                <c:pt idx="2">
                  <c:v>20.866700000000002</c:v>
                </c:pt>
                <c:pt idx="3">
                  <c:v>13.666700000000001</c:v>
                </c:pt>
                <c:pt idx="4">
                  <c:v>9.7333300000000005</c:v>
                </c:pt>
                <c:pt idx="5">
                  <c:v>6.9833299999999996</c:v>
                </c:pt>
                <c:pt idx="6">
                  <c:v>5.2</c:v>
                </c:pt>
                <c:pt idx="7">
                  <c:v>4.1166700000000001</c:v>
                </c:pt>
                <c:pt idx="8">
                  <c:v>3.45</c:v>
                </c:pt>
                <c:pt idx="9">
                  <c:v>2.8333300000000001</c:v>
                </c:pt>
                <c:pt idx="10">
                  <c:v>2.4</c:v>
                </c:pt>
                <c:pt idx="11">
                  <c:v>1.9166700000000001</c:v>
                </c:pt>
                <c:pt idx="12">
                  <c:v>1.65</c:v>
                </c:pt>
                <c:pt idx="13">
                  <c:v>1.56667</c:v>
                </c:pt>
                <c:pt idx="14">
                  <c:v>1.5</c:v>
                </c:pt>
                <c:pt idx="15">
                  <c:v>1.3666700000000001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06-41AF-B35A-E810F2AE906E}"/>
            </c:ext>
          </c:extLst>
        </c:ser>
        <c:ser>
          <c:idx val="6"/>
          <c:order val="1"/>
          <c:tx>
            <c:strRef>
              <c:f>Sheet1!$CS$2</c:f>
              <c:strCache>
                <c:ptCount val="1"/>
                <c:pt idx="0">
                  <c:v>Init Obs only</c:v>
                </c:pt>
              </c:strCache>
            </c:strRef>
          </c:tx>
          <c:spPr>
            <a:ln w="31750">
              <a:solidFill>
                <a:srgbClr val="FF8000"/>
              </a:solidFill>
            </a:ln>
          </c:spPr>
          <c:marker>
            <c:symbol val="diamond"/>
            <c:size val="9"/>
            <c:spPr>
              <a:solidFill>
                <a:srgbClr val="FF6600"/>
              </a:solidFill>
              <a:ln>
                <a:solidFill>
                  <a:srgbClr val="FF6600"/>
                </a:solidFill>
              </a:ln>
            </c:spPr>
          </c:marker>
          <c:val>
            <c:numRef>
              <c:f>Sheet1!$CS$3:$CS$18</c:f>
              <c:numCache>
                <c:formatCode>General</c:formatCode>
                <c:ptCount val="16"/>
                <c:pt idx="0">
                  <c:v>50.75</c:v>
                </c:pt>
                <c:pt idx="1">
                  <c:v>24.05</c:v>
                </c:pt>
                <c:pt idx="2">
                  <c:v>12.966699999999999</c:v>
                </c:pt>
                <c:pt idx="3">
                  <c:v>8.0666700000000002</c:v>
                </c:pt>
                <c:pt idx="4">
                  <c:v>5.7</c:v>
                </c:pt>
                <c:pt idx="5">
                  <c:v>4</c:v>
                </c:pt>
                <c:pt idx="6">
                  <c:v>3.0666699999999998</c:v>
                </c:pt>
                <c:pt idx="7">
                  <c:v>2.3833299999999999</c:v>
                </c:pt>
                <c:pt idx="8">
                  <c:v>1.95</c:v>
                </c:pt>
                <c:pt idx="9">
                  <c:v>1.5833299999999999</c:v>
                </c:pt>
                <c:pt idx="10">
                  <c:v>1.31667</c:v>
                </c:pt>
                <c:pt idx="11">
                  <c:v>1.0833299999999999</c:v>
                </c:pt>
                <c:pt idx="12">
                  <c:v>0.96666700000000005</c:v>
                </c:pt>
                <c:pt idx="13">
                  <c:v>0.93333299999999997</c:v>
                </c:pt>
                <c:pt idx="14">
                  <c:v>0.9</c:v>
                </c:pt>
                <c:pt idx="15">
                  <c:v>0.88333300000000003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06-41AF-B35A-E810F2AE90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87906040"/>
        <c:axId val="-2120948840"/>
      </c:lineChart>
      <c:catAx>
        <c:axId val="-2087906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Projection  (h)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120948840"/>
        <c:crosses val="autoZero"/>
        <c:auto val="1"/>
        <c:lblAlgn val="ctr"/>
        <c:lblOffset val="100"/>
        <c:noMultiLvlLbl val="0"/>
      </c:catAx>
      <c:valAx>
        <c:axId val="-2120948840"/>
        <c:scaling>
          <c:orientation val="minMax"/>
          <c:max val="6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8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800" b="1">
                    <a:latin typeface="Arial" panose="020B0604020202020204" pitchFamily="34" charset="0"/>
                    <a:cs typeface="Arial" panose="020B0604020202020204" pitchFamily="34" charset="0"/>
                  </a:rPr>
                  <a:t>Brier Skill Score  (%)</a:t>
                </a:r>
              </a:p>
            </c:rich>
          </c:tx>
          <c:layout>
            <c:manualLayout>
              <c:xMode val="edge"/>
              <c:yMode val="edge"/>
              <c:x val="4.9138473075480901E-3"/>
              <c:y val="0.30123466790554398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 rot="0" vert="horz" anchor="ctr" anchorCtr="1"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87906040"/>
        <c:crosses val="autoZero"/>
        <c:crossBetween val="between"/>
        <c:majorUnit val="5"/>
        <c:minorUnit val="1"/>
      </c:valAx>
      <c:spPr>
        <a:noFill/>
        <a:ln w="12700" cmpd="sng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807051977740305"/>
          <c:y val="4.5752326413743702E-2"/>
          <c:w val="0.30257521878680099"/>
          <c:h val="0.39874125109361302"/>
        </c:manualLayout>
      </c:layout>
      <c:overlay val="0"/>
      <c:spPr>
        <a:solidFill>
          <a:schemeClr val="bg1"/>
        </a:solidFill>
        <a:ln w="12700">
          <a:solidFill>
            <a:schemeClr val="tx1"/>
          </a:solidFill>
        </a:ln>
      </c:spPr>
      <c:txPr>
        <a:bodyPr/>
        <a:lstStyle/>
        <a:p>
          <a:pPr>
            <a:defRPr sz="1800" b="1" baseline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19190038569801"/>
          <c:y val="2.2403552485694499E-2"/>
          <c:w val="0.87410398668536304"/>
          <c:h val="0.83410141440653196"/>
        </c:manualLayout>
      </c:layout>
      <c:lineChart>
        <c:grouping val="standard"/>
        <c:varyColors val="0"/>
        <c:ser>
          <c:idx val="2"/>
          <c:order val="0"/>
          <c:tx>
            <c:strRef>
              <c:f>Sheet1!$CO$2</c:f>
              <c:strCache>
                <c:ptCount val="1"/>
                <c:pt idx="0">
                  <c:v>MOS</c:v>
                </c:pt>
              </c:strCache>
            </c:strRef>
          </c:tx>
          <c:spPr>
            <a:ln w="31750">
              <a:solidFill>
                <a:schemeClr val="tx1"/>
              </a:solidFill>
            </a:ln>
          </c:spPr>
          <c:marker>
            <c:symbol val="triangle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Sheet1!$CL$3:$CL$18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Sheet1!$CO$3:$CO$18</c:f>
              <c:numCache>
                <c:formatCode>General</c:formatCode>
                <c:ptCount val="16"/>
                <c:pt idx="0">
                  <c:v>17.7</c:v>
                </c:pt>
                <c:pt idx="1">
                  <c:v>17.7333</c:v>
                </c:pt>
                <c:pt idx="2">
                  <c:v>17.616700000000002</c:v>
                </c:pt>
                <c:pt idx="3">
                  <c:v>17.149999999999999</c:v>
                </c:pt>
                <c:pt idx="4">
                  <c:v>16.966699999999999</c:v>
                </c:pt>
                <c:pt idx="5">
                  <c:v>16.2333</c:v>
                </c:pt>
                <c:pt idx="6">
                  <c:v>15.75</c:v>
                </c:pt>
                <c:pt idx="7">
                  <c:v>15.466699999999999</c:v>
                </c:pt>
                <c:pt idx="8">
                  <c:v>14.65</c:v>
                </c:pt>
                <c:pt idx="9">
                  <c:v>14.7</c:v>
                </c:pt>
                <c:pt idx="10">
                  <c:v>14.8667</c:v>
                </c:pt>
                <c:pt idx="11">
                  <c:v>15</c:v>
                </c:pt>
                <c:pt idx="12">
                  <c:v>15.3833</c:v>
                </c:pt>
                <c:pt idx="13">
                  <c:v>15.583299999999999</c:v>
                </c:pt>
                <c:pt idx="14">
                  <c:v>15.433299999999999</c:v>
                </c:pt>
                <c:pt idx="15">
                  <c:v>14.9833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C4-4696-8A8C-D0BB4C226EC9}"/>
            </c:ext>
          </c:extLst>
        </c:ser>
        <c:ser>
          <c:idx val="4"/>
          <c:order val="1"/>
          <c:tx>
            <c:strRef>
              <c:f>Sheet1!$CQ$2</c:f>
              <c:strCache>
                <c:ptCount val="1"/>
                <c:pt idx="0">
                  <c:v>obs+adv obs</c:v>
                </c:pt>
              </c:strCache>
            </c:strRef>
          </c:tx>
          <c:spPr>
            <a:ln w="31750">
              <a:solidFill>
                <a:srgbClr val="FF6FCF"/>
              </a:solidFill>
            </a:ln>
          </c:spPr>
          <c:marker>
            <c:symbol val="diamond"/>
            <c:size val="9"/>
            <c:spPr>
              <a:solidFill>
                <a:srgbClr val="FF6FCF"/>
              </a:solidFill>
              <a:ln>
                <a:solidFill>
                  <a:srgbClr val="FF6FCF"/>
                </a:solidFill>
              </a:ln>
            </c:spPr>
          </c:marker>
          <c:val>
            <c:numRef>
              <c:f>Sheet1!$CQ$3:$CQ$18</c:f>
              <c:numCache>
                <c:formatCode>General</c:formatCode>
                <c:ptCount val="16"/>
                <c:pt idx="0">
                  <c:v>52.7</c:v>
                </c:pt>
                <c:pt idx="1">
                  <c:v>32.700000000000003</c:v>
                </c:pt>
                <c:pt idx="2">
                  <c:v>20.866700000000002</c:v>
                </c:pt>
                <c:pt idx="3">
                  <c:v>13.666700000000001</c:v>
                </c:pt>
                <c:pt idx="4">
                  <c:v>9.7333300000000005</c:v>
                </c:pt>
                <c:pt idx="5">
                  <c:v>6.9833299999999996</c:v>
                </c:pt>
                <c:pt idx="6">
                  <c:v>5.2</c:v>
                </c:pt>
                <c:pt idx="7">
                  <c:v>4.1166700000000001</c:v>
                </c:pt>
                <c:pt idx="8">
                  <c:v>3.45</c:v>
                </c:pt>
                <c:pt idx="9">
                  <c:v>2.8333300000000001</c:v>
                </c:pt>
                <c:pt idx="10">
                  <c:v>2.4</c:v>
                </c:pt>
                <c:pt idx="11">
                  <c:v>1.9166700000000001</c:v>
                </c:pt>
                <c:pt idx="12">
                  <c:v>1.65</c:v>
                </c:pt>
                <c:pt idx="13">
                  <c:v>1.56667</c:v>
                </c:pt>
                <c:pt idx="14">
                  <c:v>1.5</c:v>
                </c:pt>
                <c:pt idx="15">
                  <c:v>1.3666700000000001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1C4-4696-8A8C-D0BB4C226EC9}"/>
            </c:ext>
          </c:extLst>
        </c:ser>
        <c:ser>
          <c:idx val="6"/>
          <c:order val="2"/>
          <c:tx>
            <c:strRef>
              <c:f>Sheet1!$CS$2</c:f>
              <c:strCache>
                <c:ptCount val="1"/>
                <c:pt idx="0">
                  <c:v>Init Obs only</c:v>
                </c:pt>
              </c:strCache>
            </c:strRef>
          </c:tx>
          <c:spPr>
            <a:ln w="31750">
              <a:solidFill>
                <a:srgbClr val="FF8000"/>
              </a:solidFill>
            </a:ln>
          </c:spPr>
          <c:marker>
            <c:symbol val="diamond"/>
            <c:size val="9"/>
            <c:spPr>
              <a:solidFill>
                <a:srgbClr val="FF6600"/>
              </a:solidFill>
              <a:ln>
                <a:solidFill>
                  <a:srgbClr val="FF6600"/>
                </a:solidFill>
              </a:ln>
            </c:spPr>
          </c:marker>
          <c:val>
            <c:numRef>
              <c:f>Sheet1!$CS$3:$CS$18</c:f>
              <c:numCache>
                <c:formatCode>General</c:formatCode>
                <c:ptCount val="16"/>
                <c:pt idx="0">
                  <c:v>50.75</c:v>
                </c:pt>
                <c:pt idx="1">
                  <c:v>24.05</c:v>
                </c:pt>
                <c:pt idx="2">
                  <c:v>12.966699999999999</c:v>
                </c:pt>
                <c:pt idx="3">
                  <c:v>8.0666700000000002</c:v>
                </c:pt>
                <c:pt idx="4">
                  <c:v>5.7</c:v>
                </c:pt>
                <c:pt idx="5">
                  <c:v>4</c:v>
                </c:pt>
                <c:pt idx="6">
                  <c:v>3.0666699999999998</c:v>
                </c:pt>
                <c:pt idx="7">
                  <c:v>2.3833299999999999</c:v>
                </c:pt>
                <c:pt idx="8">
                  <c:v>1.95</c:v>
                </c:pt>
                <c:pt idx="9">
                  <c:v>1.5833299999999999</c:v>
                </c:pt>
                <c:pt idx="10">
                  <c:v>1.31667</c:v>
                </c:pt>
                <c:pt idx="11">
                  <c:v>1.0833299999999999</c:v>
                </c:pt>
                <c:pt idx="12">
                  <c:v>0.96666700000000005</c:v>
                </c:pt>
                <c:pt idx="13">
                  <c:v>0.93333299999999997</c:v>
                </c:pt>
                <c:pt idx="14">
                  <c:v>0.9</c:v>
                </c:pt>
                <c:pt idx="15">
                  <c:v>0.88333300000000003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1C4-4696-8A8C-D0BB4C226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71358488"/>
        <c:axId val="-2067572120"/>
      </c:lineChart>
      <c:catAx>
        <c:axId val="-20713584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Projection  (h)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67572120"/>
        <c:crosses val="autoZero"/>
        <c:auto val="1"/>
        <c:lblAlgn val="ctr"/>
        <c:lblOffset val="100"/>
        <c:noMultiLvlLbl val="0"/>
      </c:catAx>
      <c:valAx>
        <c:axId val="-2067572120"/>
        <c:scaling>
          <c:orientation val="minMax"/>
          <c:max val="6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8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800" b="1">
                    <a:latin typeface="Arial" panose="020B0604020202020204" pitchFamily="34" charset="0"/>
                    <a:cs typeface="Arial" panose="020B0604020202020204" pitchFamily="34" charset="0"/>
                  </a:rPr>
                  <a:t>Brier Skill Score  (%)</a:t>
                </a:r>
              </a:p>
            </c:rich>
          </c:tx>
          <c:layout>
            <c:manualLayout>
              <c:xMode val="edge"/>
              <c:yMode val="edge"/>
              <c:x val="4.9138473075480901E-3"/>
              <c:y val="0.30123466790554398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 rot="0" vert="horz" anchor="ctr" anchorCtr="1"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71358488"/>
        <c:crosses val="autoZero"/>
        <c:crossBetween val="between"/>
        <c:majorUnit val="5"/>
        <c:minorUnit val="1"/>
      </c:valAx>
      <c:spPr>
        <a:noFill/>
        <a:ln w="12700" cmpd="sng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807051977740305"/>
          <c:y val="4.5752326413743702E-2"/>
          <c:w val="0.30257521878680099"/>
          <c:h val="0.39874125109361302"/>
        </c:manualLayout>
      </c:layout>
      <c:overlay val="0"/>
      <c:spPr>
        <a:solidFill>
          <a:schemeClr val="bg1"/>
        </a:solidFill>
        <a:ln w="12700">
          <a:solidFill>
            <a:schemeClr val="tx1"/>
          </a:solidFill>
        </a:ln>
      </c:spPr>
      <c:txPr>
        <a:bodyPr/>
        <a:lstStyle/>
        <a:p>
          <a:pPr>
            <a:defRPr sz="1800" b="1" baseline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19190038569801"/>
          <c:y val="2.2403552485694499E-2"/>
          <c:w val="0.87410398668536304"/>
          <c:h val="0.83410141440653196"/>
        </c:manualLayout>
      </c:layout>
      <c:lineChart>
        <c:grouping val="standard"/>
        <c:varyColors val="0"/>
        <c:ser>
          <c:idx val="2"/>
          <c:order val="0"/>
          <c:tx>
            <c:strRef>
              <c:f>Sheet1!$CO$2</c:f>
              <c:strCache>
                <c:ptCount val="1"/>
                <c:pt idx="0">
                  <c:v>MOS</c:v>
                </c:pt>
              </c:strCache>
            </c:strRef>
          </c:tx>
          <c:spPr>
            <a:ln w="31750">
              <a:solidFill>
                <a:schemeClr val="tx1"/>
              </a:solidFill>
            </a:ln>
          </c:spPr>
          <c:marker>
            <c:symbol val="triangle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Sheet1!$CL$3:$CL$18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Sheet1!$CO$3:$CO$18</c:f>
              <c:numCache>
                <c:formatCode>General</c:formatCode>
                <c:ptCount val="16"/>
                <c:pt idx="0">
                  <c:v>17.7</c:v>
                </c:pt>
                <c:pt idx="1">
                  <c:v>17.7333</c:v>
                </c:pt>
                <c:pt idx="2">
                  <c:v>17.616700000000002</c:v>
                </c:pt>
                <c:pt idx="3">
                  <c:v>17.149999999999999</c:v>
                </c:pt>
                <c:pt idx="4">
                  <c:v>16.966699999999999</c:v>
                </c:pt>
                <c:pt idx="5">
                  <c:v>16.2333</c:v>
                </c:pt>
                <c:pt idx="6">
                  <c:v>15.75</c:v>
                </c:pt>
                <c:pt idx="7">
                  <c:v>15.466699999999999</c:v>
                </c:pt>
                <c:pt idx="8">
                  <c:v>14.65</c:v>
                </c:pt>
                <c:pt idx="9">
                  <c:v>14.7</c:v>
                </c:pt>
                <c:pt idx="10">
                  <c:v>14.8667</c:v>
                </c:pt>
                <c:pt idx="11">
                  <c:v>15</c:v>
                </c:pt>
                <c:pt idx="12">
                  <c:v>15.3833</c:v>
                </c:pt>
                <c:pt idx="13">
                  <c:v>15.583299999999999</c:v>
                </c:pt>
                <c:pt idx="14">
                  <c:v>15.433299999999999</c:v>
                </c:pt>
                <c:pt idx="15">
                  <c:v>14.9833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72-4FAB-A031-3A8FA622BEB8}"/>
            </c:ext>
          </c:extLst>
        </c:ser>
        <c:ser>
          <c:idx val="3"/>
          <c:order val="1"/>
          <c:tx>
            <c:strRef>
              <c:f>Sheet1!$CP$2</c:f>
              <c:strCache>
                <c:ptCount val="1"/>
                <c:pt idx="0">
                  <c:v>HRRR</c:v>
                </c:pt>
              </c:strCache>
            </c:strRef>
          </c:tx>
          <c:spPr>
            <a:ln>
              <a:solidFill>
                <a:srgbClr val="8000FF"/>
              </a:solidFill>
            </a:ln>
          </c:spPr>
          <c:marker>
            <c:symbol val="x"/>
            <c:size val="8"/>
            <c:spPr>
              <a:solidFill>
                <a:srgbClr val="8000FF"/>
              </a:solidFill>
              <a:ln>
                <a:solidFill>
                  <a:srgbClr val="8000FF"/>
                </a:solidFill>
              </a:ln>
            </c:spPr>
          </c:marker>
          <c:val>
            <c:numRef>
              <c:f>Sheet1!$CP$3:$CP$18</c:f>
              <c:numCache>
                <c:formatCode>General</c:formatCode>
                <c:ptCount val="16"/>
                <c:pt idx="0">
                  <c:v>21.3</c:v>
                </c:pt>
                <c:pt idx="1">
                  <c:v>19.316700000000001</c:v>
                </c:pt>
                <c:pt idx="2">
                  <c:v>18.45</c:v>
                </c:pt>
                <c:pt idx="3">
                  <c:v>17.866700000000002</c:v>
                </c:pt>
                <c:pt idx="4">
                  <c:v>17.600000000000001</c:v>
                </c:pt>
                <c:pt idx="5">
                  <c:v>16.9833</c:v>
                </c:pt>
                <c:pt idx="6">
                  <c:v>16.433299999999999</c:v>
                </c:pt>
                <c:pt idx="7">
                  <c:v>15.8</c:v>
                </c:pt>
                <c:pt idx="8">
                  <c:v>14.966699999999999</c:v>
                </c:pt>
                <c:pt idx="9">
                  <c:v>14.966699999999999</c:v>
                </c:pt>
                <c:pt idx="10">
                  <c:v>14.533300000000001</c:v>
                </c:pt>
                <c:pt idx="11">
                  <c:v>14.316700000000001</c:v>
                </c:pt>
                <c:pt idx="12">
                  <c:v>14.6167</c:v>
                </c:pt>
                <c:pt idx="13">
                  <c:v>14.8</c:v>
                </c:pt>
                <c:pt idx="14">
                  <c:v>13.6</c:v>
                </c:pt>
                <c:pt idx="15">
                  <c:v>11.1167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72-4FAB-A031-3A8FA622BEB8}"/>
            </c:ext>
          </c:extLst>
        </c:ser>
        <c:ser>
          <c:idx val="4"/>
          <c:order val="2"/>
          <c:tx>
            <c:strRef>
              <c:f>Sheet1!$CQ$2</c:f>
              <c:strCache>
                <c:ptCount val="1"/>
                <c:pt idx="0">
                  <c:v>obs+adv obs</c:v>
                </c:pt>
              </c:strCache>
            </c:strRef>
          </c:tx>
          <c:spPr>
            <a:ln w="31750">
              <a:solidFill>
                <a:srgbClr val="FF6FCF"/>
              </a:solidFill>
            </a:ln>
          </c:spPr>
          <c:marker>
            <c:symbol val="diamond"/>
            <c:size val="9"/>
            <c:spPr>
              <a:solidFill>
                <a:srgbClr val="FF6FCF"/>
              </a:solidFill>
              <a:ln>
                <a:solidFill>
                  <a:srgbClr val="FF6FCF"/>
                </a:solidFill>
              </a:ln>
            </c:spPr>
          </c:marker>
          <c:val>
            <c:numRef>
              <c:f>Sheet1!$CQ$3:$CQ$18</c:f>
              <c:numCache>
                <c:formatCode>General</c:formatCode>
                <c:ptCount val="16"/>
                <c:pt idx="0">
                  <c:v>52.7</c:v>
                </c:pt>
                <c:pt idx="1">
                  <c:v>32.700000000000003</c:v>
                </c:pt>
                <c:pt idx="2">
                  <c:v>20.866700000000002</c:v>
                </c:pt>
                <c:pt idx="3">
                  <c:v>13.666700000000001</c:v>
                </c:pt>
                <c:pt idx="4">
                  <c:v>9.7333300000000005</c:v>
                </c:pt>
                <c:pt idx="5">
                  <c:v>6.9833299999999996</c:v>
                </c:pt>
                <c:pt idx="6">
                  <c:v>5.2</c:v>
                </c:pt>
                <c:pt idx="7">
                  <c:v>4.1166700000000001</c:v>
                </c:pt>
                <c:pt idx="8">
                  <c:v>3.45</c:v>
                </c:pt>
                <c:pt idx="9">
                  <c:v>2.8333300000000001</c:v>
                </c:pt>
                <c:pt idx="10">
                  <c:v>2.4</c:v>
                </c:pt>
                <c:pt idx="11">
                  <c:v>1.9166700000000001</c:v>
                </c:pt>
                <c:pt idx="12">
                  <c:v>1.65</c:v>
                </c:pt>
                <c:pt idx="13">
                  <c:v>1.56667</c:v>
                </c:pt>
                <c:pt idx="14">
                  <c:v>1.5</c:v>
                </c:pt>
                <c:pt idx="15">
                  <c:v>1.3666700000000001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72-4FAB-A031-3A8FA622BEB8}"/>
            </c:ext>
          </c:extLst>
        </c:ser>
        <c:ser>
          <c:idx val="6"/>
          <c:order val="3"/>
          <c:tx>
            <c:strRef>
              <c:f>Sheet1!$CS$2</c:f>
              <c:strCache>
                <c:ptCount val="1"/>
                <c:pt idx="0">
                  <c:v>Init Obs only</c:v>
                </c:pt>
              </c:strCache>
            </c:strRef>
          </c:tx>
          <c:spPr>
            <a:ln w="31750">
              <a:solidFill>
                <a:srgbClr val="FF8000"/>
              </a:solidFill>
            </a:ln>
          </c:spPr>
          <c:marker>
            <c:symbol val="diamond"/>
            <c:size val="9"/>
            <c:spPr>
              <a:solidFill>
                <a:srgbClr val="FF6600"/>
              </a:solidFill>
              <a:ln>
                <a:solidFill>
                  <a:srgbClr val="FF6600"/>
                </a:solidFill>
              </a:ln>
            </c:spPr>
          </c:marker>
          <c:val>
            <c:numRef>
              <c:f>Sheet1!$CS$3:$CS$18</c:f>
              <c:numCache>
                <c:formatCode>General</c:formatCode>
                <c:ptCount val="16"/>
                <c:pt idx="0">
                  <c:v>50.75</c:v>
                </c:pt>
                <c:pt idx="1">
                  <c:v>24.05</c:v>
                </c:pt>
                <c:pt idx="2">
                  <c:v>12.966699999999999</c:v>
                </c:pt>
                <c:pt idx="3">
                  <c:v>8.0666700000000002</c:v>
                </c:pt>
                <c:pt idx="4">
                  <c:v>5.7</c:v>
                </c:pt>
                <c:pt idx="5">
                  <c:v>4</c:v>
                </c:pt>
                <c:pt idx="6">
                  <c:v>3.0666699999999998</c:v>
                </c:pt>
                <c:pt idx="7">
                  <c:v>2.3833299999999999</c:v>
                </c:pt>
                <c:pt idx="8">
                  <c:v>1.95</c:v>
                </c:pt>
                <c:pt idx="9">
                  <c:v>1.5833299999999999</c:v>
                </c:pt>
                <c:pt idx="10">
                  <c:v>1.31667</c:v>
                </c:pt>
                <c:pt idx="11">
                  <c:v>1.0833299999999999</c:v>
                </c:pt>
                <c:pt idx="12">
                  <c:v>0.96666700000000005</c:v>
                </c:pt>
                <c:pt idx="13">
                  <c:v>0.93333299999999997</c:v>
                </c:pt>
                <c:pt idx="14">
                  <c:v>0.9</c:v>
                </c:pt>
                <c:pt idx="15">
                  <c:v>0.88333300000000003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672-4FAB-A031-3A8FA622BE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80942104"/>
        <c:axId val="-2068181384"/>
      </c:lineChart>
      <c:catAx>
        <c:axId val="-2080942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Projection  (h)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68181384"/>
        <c:crosses val="autoZero"/>
        <c:auto val="1"/>
        <c:lblAlgn val="ctr"/>
        <c:lblOffset val="100"/>
        <c:noMultiLvlLbl val="0"/>
      </c:catAx>
      <c:valAx>
        <c:axId val="-2068181384"/>
        <c:scaling>
          <c:orientation val="minMax"/>
          <c:max val="6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8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800" b="1">
                    <a:latin typeface="Arial" panose="020B0604020202020204" pitchFamily="34" charset="0"/>
                    <a:cs typeface="Arial" panose="020B0604020202020204" pitchFamily="34" charset="0"/>
                  </a:rPr>
                  <a:t>Brier Skill Score  (%)</a:t>
                </a:r>
              </a:p>
            </c:rich>
          </c:tx>
          <c:layout>
            <c:manualLayout>
              <c:xMode val="edge"/>
              <c:yMode val="edge"/>
              <c:x val="4.9138473075480901E-3"/>
              <c:y val="0.30123466790554398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 rot="0" vert="horz" anchor="ctr" anchorCtr="1"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80942104"/>
        <c:crosses val="autoZero"/>
        <c:crossBetween val="between"/>
        <c:majorUnit val="5"/>
        <c:minorUnit val="1"/>
      </c:valAx>
      <c:spPr>
        <a:noFill/>
        <a:ln w="12700" cmpd="sng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807051977740305"/>
          <c:y val="4.5752326413743702E-2"/>
          <c:w val="0.30257521878680099"/>
          <c:h val="0.39874125109361302"/>
        </c:manualLayout>
      </c:layout>
      <c:overlay val="0"/>
      <c:spPr>
        <a:solidFill>
          <a:schemeClr val="bg1"/>
        </a:solidFill>
        <a:ln w="12700">
          <a:solidFill>
            <a:schemeClr val="tx1"/>
          </a:solidFill>
        </a:ln>
      </c:spPr>
      <c:txPr>
        <a:bodyPr/>
        <a:lstStyle/>
        <a:p>
          <a:pPr>
            <a:defRPr sz="1800" b="1" baseline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19190038569801"/>
          <c:y val="2.2403552485694499E-2"/>
          <c:w val="0.87410398668536304"/>
          <c:h val="0.83410141440653196"/>
        </c:manualLayout>
      </c:layout>
      <c:lineChart>
        <c:grouping val="standard"/>
        <c:varyColors val="0"/>
        <c:ser>
          <c:idx val="1"/>
          <c:order val="0"/>
          <c:tx>
            <c:strRef>
              <c:f>Sheet1!$CN$2</c:f>
              <c:strCache>
                <c:ptCount val="1"/>
                <c:pt idx="0">
                  <c:v>HRRR+MOS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square"/>
            <c:size val="9"/>
            <c:spPr>
              <a:solidFill>
                <a:srgbClr val="008000"/>
              </a:solidFill>
              <a:ln>
                <a:solidFill>
                  <a:srgbClr val="008000"/>
                </a:solidFill>
              </a:ln>
            </c:spPr>
          </c:marker>
          <c:cat>
            <c:numRef>
              <c:f>Sheet1!$CL$3:$CL$18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Sheet1!$CN$3:$CN$18</c:f>
              <c:numCache>
                <c:formatCode>General</c:formatCode>
                <c:ptCount val="16"/>
                <c:pt idx="0">
                  <c:v>24.666699999999999</c:v>
                </c:pt>
                <c:pt idx="1">
                  <c:v>23.05</c:v>
                </c:pt>
                <c:pt idx="2">
                  <c:v>22.2</c:v>
                </c:pt>
                <c:pt idx="3">
                  <c:v>21.533300000000001</c:v>
                </c:pt>
                <c:pt idx="4">
                  <c:v>21.2667</c:v>
                </c:pt>
                <c:pt idx="5">
                  <c:v>20.45</c:v>
                </c:pt>
                <c:pt idx="6">
                  <c:v>20</c:v>
                </c:pt>
                <c:pt idx="7">
                  <c:v>19.416699999999999</c:v>
                </c:pt>
                <c:pt idx="8">
                  <c:v>18.433299999999999</c:v>
                </c:pt>
                <c:pt idx="9">
                  <c:v>18.466699999999999</c:v>
                </c:pt>
                <c:pt idx="10">
                  <c:v>18.100000000000001</c:v>
                </c:pt>
                <c:pt idx="11">
                  <c:v>18.066700000000001</c:v>
                </c:pt>
                <c:pt idx="12">
                  <c:v>18.5167</c:v>
                </c:pt>
                <c:pt idx="13">
                  <c:v>18.683299999999999</c:v>
                </c:pt>
                <c:pt idx="14">
                  <c:v>18.0167</c:v>
                </c:pt>
                <c:pt idx="15">
                  <c:v>16.649999999999999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CD-49BF-8C2D-8D92B4FDB007}"/>
            </c:ext>
          </c:extLst>
        </c:ser>
        <c:ser>
          <c:idx val="2"/>
          <c:order val="1"/>
          <c:tx>
            <c:strRef>
              <c:f>Sheet1!$CO$2</c:f>
              <c:strCache>
                <c:ptCount val="1"/>
                <c:pt idx="0">
                  <c:v>MOS</c:v>
                </c:pt>
              </c:strCache>
            </c:strRef>
          </c:tx>
          <c:spPr>
            <a:ln w="31750">
              <a:solidFill>
                <a:schemeClr val="tx1"/>
              </a:solidFill>
            </a:ln>
          </c:spPr>
          <c:marker>
            <c:symbol val="triangle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Sheet1!$CL$3:$CL$18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Sheet1!$CO$3:$CO$18</c:f>
              <c:numCache>
                <c:formatCode>General</c:formatCode>
                <c:ptCount val="16"/>
                <c:pt idx="0">
                  <c:v>17.7</c:v>
                </c:pt>
                <c:pt idx="1">
                  <c:v>17.7333</c:v>
                </c:pt>
                <c:pt idx="2">
                  <c:v>17.616700000000002</c:v>
                </c:pt>
                <c:pt idx="3">
                  <c:v>17.149999999999999</c:v>
                </c:pt>
                <c:pt idx="4">
                  <c:v>16.966699999999999</c:v>
                </c:pt>
                <c:pt idx="5">
                  <c:v>16.2333</c:v>
                </c:pt>
                <c:pt idx="6">
                  <c:v>15.75</c:v>
                </c:pt>
                <c:pt idx="7">
                  <c:v>15.466699999999999</c:v>
                </c:pt>
                <c:pt idx="8">
                  <c:v>14.65</c:v>
                </c:pt>
                <c:pt idx="9">
                  <c:v>14.7</c:v>
                </c:pt>
                <c:pt idx="10">
                  <c:v>14.8667</c:v>
                </c:pt>
                <c:pt idx="11">
                  <c:v>15</c:v>
                </c:pt>
                <c:pt idx="12">
                  <c:v>15.3833</c:v>
                </c:pt>
                <c:pt idx="13">
                  <c:v>15.583299999999999</c:v>
                </c:pt>
                <c:pt idx="14">
                  <c:v>15.433299999999999</c:v>
                </c:pt>
                <c:pt idx="15">
                  <c:v>14.9833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AE-44E1-9F51-767431CFA311}"/>
            </c:ext>
          </c:extLst>
        </c:ser>
        <c:ser>
          <c:idx val="3"/>
          <c:order val="2"/>
          <c:tx>
            <c:strRef>
              <c:f>Sheet1!$CP$2</c:f>
              <c:strCache>
                <c:ptCount val="1"/>
                <c:pt idx="0">
                  <c:v>HRRR</c:v>
                </c:pt>
              </c:strCache>
            </c:strRef>
          </c:tx>
          <c:spPr>
            <a:ln>
              <a:solidFill>
                <a:srgbClr val="8000FF"/>
              </a:solidFill>
            </a:ln>
          </c:spPr>
          <c:marker>
            <c:symbol val="x"/>
            <c:size val="8"/>
            <c:spPr>
              <a:solidFill>
                <a:srgbClr val="8000FF"/>
              </a:solidFill>
              <a:ln>
                <a:solidFill>
                  <a:srgbClr val="8000FF"/>
                </a:solidFill>
              </a:ln>
            </c:spPr>
          </c:marker>
          <c:val>
            <c:numRef>
              <c:f>Sheet1!$CP$3:$CP$18</c:f>
              <c:numCache>
                <c:formatCode>General</c:formatCode>
                <c:ptCount val="16"/>
                <c:pt idx="0">
                  <c:v>21.3</c:v>
                </c:pt>
                <c:pt idx="1">
                  <c:v>19.316700000000001</c:v>
                </c:pt>
                <c:pt idx="2">
                  <c:v>18.45</c:v>
                </c:pt>
                <c:pt idx="3">
                  <c:v>17.866700000000002</c:v>
                </c:pt>
                <c:pt idx="4">
                  <c:v>17.600000000000001</c:v>
                </c:pt>
                <c:pt idx="5">
                  <c:v>16.9833</c:v>
                </c:pt>
                <c:pt idx="6">
                  <c:v>16.433299999999999</c:v>
                </c:pt>
                <c:pt idx="7">
                  <c:v>15.8</c:v>
                </c:pt>
                <c:pt idx="8">
                  <c:v>14.966699999999999</c:v>
                </c:pt>
                <c:pt idx="9">
                  <c:v>14.966699999999999</c:v>
                </c:pt>
                <c:pt idx="10">
                  <c:v>14.533300000000001</c:v>
                </c:pt>
                <c:pt idx="11">
                  <c:v>14.316700000000001</c:v>
                </c:pt>
                <c:pt idx="12">
                  <c:v>14.6167</c:v>
                </c:pt>
                <c:pt idx="13">
                  <c:v>14.8</c:v>
                </c:pt>
                <c:pt idx="14">
                  <c:v>13.6</c:v>
                </c:pt>
                <c:pt idx="15">
                  <c:v>11.1167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AE-44E1-9F51-767431CFA311}"/>
            </c:ext>
          </c:extLst>
        </c:ser>
        <c:ser>
          <c:idx val="4"/>
          <c:order val="3"/>
          <c:tx>
            <c:strRef>
              <c:f>Sheet1!$CQ$2</c:f>
              <c:strCache>
                <c:ptCount val="1"/>
                <c:pt idx="0">
                  <c:v>obs+adv obs</c:v>
                </c:pt>
              </c:strCache>
            </c:strRef>
          </c:tx>
          <c:spPr>
            <a:ln w="31750">
              <a:solidFill>
                <a:srgbClr val="FF6FCF"/>
              </a:solidFill>
            </a:ln>
          </c:spPr>
          <c:marker>
            <c:symbol val="diamond"/>
            <c:size val="9"/>
            <c:spPr>
              <a:solidFill>
                <a:srgbClr val="FF6FCF"/>
              </a:solidFill>
              <a:ln>
                <a:solidFill>
                  <a:srgbClr val="FF6FCF"/>
                </a:solidFill>
              </a:ln>
            </c:spPr>
          </c:marker>
          <c:val>
            <c:numRef>
              <c:f>Sheet1!$CQ$3:$CQ$18</c:f>
              <c:numCache>
                <c:formatCode>General</c:formatCode>
                <c:ptCount val="16"/>
                <c:pt idx="0">
                  <c:v>52.7</c:v>
                </c:pt>
                <c:pt idx="1">
                  <c:v>32.700000000000003</c:v>
                </c:pt>
                <c:pt idx="2">
                  <c:v>20.866700000000002</c:v>
                </c:pt>
                <c:pt idx="3">
                  <c:v>13.666700000000001</c:v>
                </c:pt>
                <c:pt idx="4">
                  <c:v>9.7333300000000005</c:v>
                </c:pt>
                <c:pt idx="5">
                  <c:v>6.9833299999999996</c:v>
                </c:pt>
                <c:pt idx="6">
                  <c:v>5.2</c:v>
                </c:pt>
                <c:pt idx="7">
                  <c:v>4.1166700000000001</c:v>
                </c:pt>
                <c:pt idx="8">
                  <c:v>3.45</c:v>
                </c:pt>
                <c:pt idx="9">
                  <c:v>2.8333300000000001</c:v>
                </c:pt>
                <c:pt idx="10">
                  <c:v>2.4</c:v>
                </c:pt>
                <c:pt idx="11">
                  <c:v>1.9166700000000001</c:v>
                </c:pt>
                <c:pt idx="12">
                  <c:v>1.65</c:v>
                </c:pt>
                <c:pt idx="13">
                  <c:v>1.56667</c:v>
                </c:pt>
                <c:pt idx="14">
                  <c:v>1.5</c:v>
                </c:pt>
                <c:pt idx="15">
                  <c:v>1.3666700000000001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7AE-44E1-9F51-767431CFA311}"/>
            </c:ext>
          </c:extLst>
        </c:ser>
        <c:ser>
          <c:idx val="6"/>
          <c:order val="4"/>
          <c:tx>
            <c:strRef>
              <c:f>Sheet1!$CS$2</c:f>
              <c:strCache>
                <c:ptCount val="1"/>
                <c:pt idx="0">
                  <c:v>Init Obs only</c:v>
                </c:pt>
              </c:strCache>
            </c:strRef>
          </c:tx>
          <c:spPr>
            <a:ln w="31750">
              <a:solidFill>
                <a:srgbClr val="FF8000"/>
              </a:solidFill>
            </a:ln>
          </c:spPr>
          <c:marker>
            <c:symbol val="diamond"/>
            <c:size val="9"/>
            <c:spPr>
              <a:solidFill>
                <a:srgbClr val="FF6600"/>
              </a:solidFill>
              <a:ln>
                <a:solidFill>
                  <a:srgbClr val="FF6600"/>
                </a:solidFill>
              </a:ln>
            </c:spPr>
          </c:marker>
          <c:val>
            <c:numRef>
              <c:f>Sheet1!$CS$3:$CS$18</c:f>
              <c:numCache>
                <c:formatCode>General</c:formatCode>
                <c:ptCount val="16"/>
                <c:pt idx="0">
                  <c:v>50.75</c:v>
                </c:pt>
                <c:pt idx="1">
                  <c:v>24.05</c:v>
                </c:pt>
                <c:pt idx="2">
                  <c:v>12.966699999999999</c:v>
                </c:pt>
                <c:pt idx="3">
                  <c:v>8.0666700000000002</c:v>
                </c:pt>
                <c:pt idx="4">
                  <c:v>5.7</c:v>
                </c:pt>
                <c:pt idx="5">
                  <c:v>4</c:v>
                </c:pt>
                <c:pt idx="6">
                  <c:v>3.0666699999999998</c:v>
                </c:pt>
                <c:pt idx="7">
                  <c:v>2.3833299999999999</c:v>
                </c:pt>
                <c:pt idx="8">
                  <c:v>1.95</c:v>
                </c:pt>
                <c:pt idx="9">
                  <c:v>1.5833299999999999</c:v>
                </c:pt>
                <c:pt idx="10">
                  <c:v>1.31667</c:v>
                </c:pt>
                <c:pt idx="11">
                  <c:v>1.0833299999999999</c:v>
                </c:pt>
                <c:pt idx="12">
                  <c:v>0.96666700000000005</c:v>
                </c:pt>
                <c:pt idx="13">
                  <c:v>0.93333299999999997</c:v>
                </c:pt>
                <c:pt idx="14">
                  <c:v>0.9</c:v>
                </c:pt>
                <c:pt idx="15">
                  <c:v>0.88333300000000003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7AE-44E1-9F51-767431CFA3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21864856"/>
        <c:axId val="-2121855624"/>
      </c:lineChart>
      <c:catAx>
        <c:axId val="-21218648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Projection  (h)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121855624"/>
        <c:crosses val="autoZero"/>
        <c:auto val="1"/>
        <c:lblAlgn val="ctr"/>
        <c:lblOffset val="100"/>
        <c:noMultiLvlLbl val="0"/>
      </c:catAx>
      <c:valAx>
        <c:axId val="-2121855624"/>
        <c:scaling>
          <c:orientation val="minMax"/>
          <c:max val="6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8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800" b="1">
                    <a:latin typeface="Arial" panose="020B0604020202020204" pitchFamily="34" charset="0"/>
                    <a:cs typeface="Arial" panose="020B0604020202020204" pitchFamily="34" charset="0"/>
                  </a:rPr>
                  <a:t>Brier Skill Score  (%)</a:t>
                </a:r>
              </a:p>
            </c:rich>
          </c:tx>
          <c:layout>
            <c:manualLayout>
              <c:xMode val="edge"/>
              <c:yMode val="edge"/>
              <c:x val="4.9138473075480901E-3"/>
              <c:y val="0.30123466790554398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 rot="0" vert="horz" anchor="ctr" anchorCtr="1"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121864856"/>
        <c:crosses val="autoZero"/>
        <c:crossBetween val="between"/>
        <c:majorUnit val="5"/>
        <c:minorUnit val="1"/>
      </c:valAx>
      <c:spPr>
        <a:noFill/>
        <a:ln w="12700" cmpd="sng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807051977740305"/>
          <c:y val="4.5752326413743702E-2"/>
          <c:w val="0.30257521878680099"/>
          <c:h val="0.39874125109361302"/>
        </c:manualLayout>
      </c:layout>
      <c:overlay val="0"/>
      <c:spPr>
        <a:solidFill>
          <a:schemeClr val="bg1"/>
        </a:solidFill>
        <a:ln w="12700">
          <a:solidFill>
            <a:schemeClr val="tx1"/>
          </a:solidFill>
        </a:ln>
      </c:spPr>
      <c:txPr>
        <a:bodyPr/>
        <a:lstStyle/>
        <a:p>
          <a:pPr>
            <a:defRPr sz="1800" b="1" baseline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19190038569801"/>
          <c:y val="2.2403552485694499E-2"/>
          <c:w val="0.87410398668536304"/>
          <c:h val="0.83410141440653196"/>
        </c:manualLayout>
      </c:layout>
      <c:lineChart>
        <c:grouping val="standard"/>
        <c:varyColors val="0"/>
        <c:ser>
          <c:idx val="1"/>
          <c:order val="0"/>
          <c:tx>
            <c:strRef>
              <c:f>Sheet1!$CN$2</c:f>
              <c:strCache>
                <c:ptCount val="1"/>
                <c:pt idx="0">
                  <c:v>HRRR+MOS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square"/>
            <c:size val="9"/>
            <c:spPr>
              <a:solidFill>
                <a:srgbClr val="008000"/>
              </a:solidFill>
              <a:ln>
                <a:solidFill>
                  <a:srgbClr val="008000"/>
                </a:solidFill>
              </a:ln>
            </c:spPr>
          </c:marker>
          <c:cat>
            <c:numRef>
              <c:f>Sheet1!$CL$3:$CL$18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Sheet1!$CN$3:$CN$18</c:f>
              <c:numCache>
                <c:formatCode>General</c:formatCode>
                <c:ptCount val="16"/>
                <c:pt idx="0">
                  <c:v>24.666699999999999</c:v>
                </c:pt>
                <c:pt idx="1">
                  <c:v>23.05</c:v>
                </c:pt>
                <c:pt idx="2">
                  <c:v>22.2</c:v>
                </c:pt>
                <c:pt idx="3">
                  <c:v>21.533300000000001</c:v>
                </c:pt>
                <c:pt idx="4">
                  <c:v>21.2667</c:v>
                </c:pt>
                <c:pt idx="5">
                  <c:v>20.45</c:v>
                </c:pt>
                <c:pt idx="6">
                  <c:v>20</c:v>
                </c:pt>
                <c:pt idx="7">
                  <c:v>19.416699999999999</c:v>
                </c:pt>
                <c:pt idx="8">
                  <c:v>18.433299999999999</c:v>
                </c:pt>
                <c:pt idx="9">
                  <c:v>18.466699999999999</c:v>
                </c:pt>
                <c:pt idx="10">
                  <c:v>18.100000000000001</c:v>
                </c:pt>
                <c:pt idx="11">
                  <c:v>18.066700000000001</c:v>
                </c:pt>
                <c:pt idx="12">
                  <c:v>18.5167</c:v>
                </c:pt>
                <c:pt idx="13">
                  <c:v>18.683299999999999</c:v>
                </c:pt>
                <c:pt idx="14">
                  <c:v>18.0167</c:v>
                </c:pt>
                <c:pt idx="15">
                  <c:v>16.649999999999999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CD-49BF-8C2D-8D92B4FDB007}"/>
            </c:ext>
          </c:extLst>
        </c:ser>
        <c:ser>
          <c:idx val="4"/>
          <c:order val="1"/>
          <c:tx>
            <c:strRef>
              <c:f>Sheet1!$CQ$2</c:f>
              <c:strCache>
                <c:ptCount val="1"/>
                <c:pt idx="0">
                  <c:v>obs+adv obs</c:v>
                </c:pt>
              </c:strCache>
            </c:strRef>
          </c:tx>
          <c:spPr>
            <a:ln w="31750">
              <a:solidFill>
                <a:srgbClr val="FF6FCF"/>
              </a:solidFill>
            </a:ln>
          </c:spPr>
          <c:marker>
            <c:symbol val="diamond"/>
            <c:size val="9"/>
            <c:spPr>
              <a:solidFill>
                <a:srgbClr val="FF6FCF"/>
              </a:solidFill>
              <a:ln>
                <a:solidFill>
                  <a:srgbClr val="FF6FCF"/>
                </a:solidFill>
              </a:ln>
            </c:spPr>
          </c:marker>
          <c:val>
            <c:numRef>
              <c:f>Sheet1!$CQ$3:$CQ$18</c:f>
              <c:numCache>
                <c:formatCode>General</c:formatCode>
                <c:ptCount val="16"/>
                <c:pt idx="0">
                  <c:v>52.7</c:v>
                </c:pt>
                <c:pt idx="1">
                  <c:v>32.700000000000003</c:v>
                </c:pt>
                <c:pt idx="2">
                  <c:v>20.866700000000002</c:v>
                </c:pt>
                <c:pt idx="3">
                  <c:v>13.666700000000001</c:v>
                </c:pt>
                <c:pt idx="4">
                  <c:v>9.7333300000000005</c:v>
                </c:pt>
                <c:pt idx="5">
                  <c:v>6.9833299999999996</c:v>
                </c:pt>
                <c:pt idx="6">
                  <c:v>5.2</c:v>
                </c:pt>
                <c:pt idx="7">
                  <c:v>4.1166700000000001</c:v>
                </c:pt>
                <c:pt idx="8">
                  <c:v>3.45</c:v>
                </c:pt>
                <c:pt idx="9">
                  <c:v>2.8333300000000001</c:v>
                </c:pt>
                <c:pt idx="10">
                  <c:v>2.4</c:v>
                </c:pt>
                <c:pt idx="11">
                  <c:v>1.9166700000000001</c:v>
                </c:pt>
                <c:pt idx="12">
                  <c:v>1.65</c:v>
                </c:pt>
                <c:pt idx="13">
                  <c:v>1.56667</c:v>
                </c:pt>
                <c:pt idx="14">
                  <c:v>1.5</c:v>
                </c:pt>
                <c:pt idx="15">
                  <c:v>1.3666700000000001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E3F-4E4B-BD49-D9E309EDC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3797480"/>
        <c:axId val="-2053944696"/>
      </c:lineChart>
      <c:catAx>
        <c:axId val="-20537974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Projection  (h)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53944696"/>
        <c:crosses val="autoZero"/>
        <c:auto val="1"/>
        <c:lblAlgn val="ctr"/>
        <c:lblOffset val="100"/>
        <c:noMultiLvlLbl val="0"/>
      </c:catAx>
      <c:valAx>
        <c:axId val="-2053944696"/>
        <c:scaling>
          <c:orientation val="minMax"/>
          <c:max val="6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8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800" b="1">
                    <a:latin typeface="Arial" panose="020B0604020202020204" pitchFamily="34" charset="0"/>
                    <a:cs typeface="Arial" panose="020B0604020202020204" pitchFamily="34" charset="0"/>
                  </a:rPr>
                  <a:t>Brier Skill Score  (%)</a:t>
                </a:r>
              </a:p>
            </c:rich>
          </c:tx>
          <c:layout>
            <c:manualLayout>
              <c:xMode val="edge"/>
              <c:yMode val="edge"/>
              <c:x val="4.9138473075480901E-3"/>
              <c:y val="0.30123466790554398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 rot="0" vert="horz" anchor="ctr" anchorCtr="1"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53797480"/>
        <c:crosses val="autoZero"/>
        <c:crossBetween val="between"/>
        <c:majorUnit val="5"/>
        <c:minorUnit val="1"/>
      </c:valAx>
      <c:spPr>
        <a:noFill/>
        <a:ln w="12700" cmpd="sng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807051977740305"/>
          <c:y val="4.5752326413743702E-2"/>
          <c:w val="0.30257521878680099"/>
          <c:h val="0.39874125109361302"/>
        </c:manualLayout>
      </c:layout>
      <c:overlay val="0"/>
      <c:spPr>
        <a:solidFill>
          <a:schemeClr val="bg1"/>
        </a:solidFill>
        <a:ln w="12700">
          <a:solidFill>
            <a:schemeClr val="tx1"/>
          </a:solidFill>
        </a:ln>
      </c:spPr>
      <c:txPr>
        <a:bodyPr/>
        <a:lstStyle/>
        <a:p>
          <a:pPr>
            <a:defRPr sz="1800" b="1" baseline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19190038569801"/>
          <c:y val="2.2403552485694499E-2"/>
          <c:w val="0.87410398668536304"/>
          <c:h val="0.83410141440653196"/>
        </c:manualLayout>
      </c:layout>
      <c:lineChart>
        <c:grouping val="standard"/>
        <c:varyColors val="0"/>
        <c:ser>
          <c:idx val="0"/>
          <c:order val="0"/>
          <c:tx>
            <c:strRef>
              <c:f>Sheet1!$CM$2</c:f>
              <c:strCache>
                <c:ptCount val="1"/>
                <c:pt idx="0">
                  <c:v>Obs+HRRR+MOS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circle"/>
            <c:size val="9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Sheet1!$CL$3:$CL$18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Sheet1!$CM$3:$CM$18</c:f>
              <c:numCache>
                <c:formatCode>General</c:formatCode>
                <c:ptCount val="16"/>
                <c:pt idx="0">
                  <c:v>53.183300000000003</c:v>
                </c:pt>
                <c:pt idx="1">
                  <c:v>35.2333</c:v>
                </c:pt>
                <c:pt idx="2">
                  <c:v>26.9833</c:v>
                </c:pt>
                <c:pt idx="3">
                  <c:v>23.133299999999998</c:v>
                </c:pt>
                <c:pt idx="4">
                  <c:v>21.8</c:v>
                </c:pt>
                <c:pt idx="5">
                  <c:v>20.633299999999998</c:v>
                </c:pt>
                <c:pt idx="6">
                  <c:v>20.083300000000001</c:v>
                </c:pt>
                <c:pt idx="7">
                  <c:v>19.5</c:v>
                </c:pt>
                <c:pt idx="8">
                  <c:v>18.566700000000001</c:v>
                </c:pt>
                <c:pt idx="9">
                  <c:v>18.566700000000001</c:v>
                </c:pt>
                <c:pt idx="10">
                  <c:v>18.183299999999999</c:v>
                </c:pt>
                <c:pt idx="11">
                  <c:v>18.116700000000002</c:v>
                </c:pt>
                <c:pt idx="12">
                  <c:v>18.533300000000001</c:v>
                </c:pt>
                <c:pt idx="13">
                  <c:v>18.616700000000002</c:v>
                </c:pt>
                <c:pt idx="14">
                  <c:v>17.866700000000002</c:v>
                </c:pt>
                <c:pt idx="15">
                  <c:v>16.5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1EC-49E2-845A-98AA1440F6DD}"/>
            </c:ext>
          </c:extLst>
        </c:ser>
        <c:ser>
          <c:idx val="1"/>
          <c:order val="1"/>
          <c:tx>
            <c:strRef>
              <c:f>Sheet1!$CN$2</c:f>
              <c:strCache>
                <c:ptCount val="1"/>
                <c:pt idx="0">
                  <c:v>HRRR+MOS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square"/>
            <c:size val="9"/>
            <c:spPr>
              <a:solidFill>
                <a:srgbClr val="008000"/>
              </a:solidFill>
              <a:ln>
                <a:solidFill>
                  <a:srgbClr val="008000"/>
                </a:solidFill>
              </a:ln>
            </c:spPr>
          </c:marker>
          <c:cat>
            <c:numRef>
              <c:f>Sheet1!$CL$3:$CL$18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Sheet1!$CN$3:$CN$18</c:f>
              <c:numCache>
                <c:formatCode>General</c:formatCode>
                <c:ptCount val="16"/>
                <c:pt idx="0">
                  <c:v>24.666699999999999</c:v>
                </c:pt>
                <c:pt idx="1">
                  <c:v>23.05</c:v>
                </c:pt>
                <c:pt idx="2">
                  <c:v>22.2</c:v>
                </c:pt>
                <c:pt idx="3">
                  <c:v>21.533300000000001</c:v>
                </c:pt>
                <c:pt idx="4">
                  <c:v>21.2667</c:v>
                </c:pt>
                <c:pt idx="5">
                  <c:v>20.45</c:v>
                </c:pt>
                <c:pt idx="6">
                  <c:v>20</c:v>
                </c:pt>
                <c:pt idx="7">
                  <c:v>19.416699999999999</c:v>
                </c:pt>
                <c:pt idx="8">
                  <c:v>18.433299999999999</c:v>
                </c:pt>
                <c:pt idx="9">
                  <c:v>18.466699999999999</c:v>
                </c:pt>
                <c:pt idx="10">
                  <c:v>18.100000000000001</c:v>
                </c:pt>
                <c:pt idx="11">
                  <c:v>18.066700000000001</c:v>
                </c:pt>
                <c:pt idx="12">
                  <c:v>18.5167</c:v>
                </c:pt>
                <c:pt idx="13">
                  <c:v>18.683299999999999</c:v>
                </c:pt>
                <c:pt idx="14">
                  <c:v>18.0167</c:v>
                </c:pt>
                <c:pt idx="15">
                  <c:v>16.649999999999999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CD-49BF-8C2D-8D92B4FDB007}"/>
            </c:ext>
          </c:extLst>
        </c:ser>
        <c:ser>
          <c:idx val="4"/>
          <c:order val="2"/>
          <c:tx>
            <c:strRef>
              <c:f>Sheet1!$CQ$2</c:f>
              <c:strCache>
                <c:ptCount val="1"/>
                <c:pt idx="0">
                  <c:v>obs+adv obs</c:v>
                </c:pt>
              </c:strCache>
            </c:strRef>
          </c:tx>
          <c:spPr>
            <a:ln w="31750">
              <a:solidFill>
                <a:srgbClr val="FF6FCF"/>
              </a:solidFill>
            </a:ln>
          </c:spPr>
          <c:marker>
            <c:symbol val="diamond"/>
            <c:size val="9"/>
            <c:spPr>
              <a:solidFill>
                <a:srgbClr val="FF6FCF"/>
              </a:solidFill>
              <a:ln>
                <a:solidFill>
                  <a:srgbClr val="FF6FCF"/>
                </a:solidFill>
              </a:ln>
            </c:spPr>
          </c:marker>
          <c:val>
            <c:numRef>
              <c:f>Sheet1!$CQ$3:$CQ$18</c:f>
              <c:numCache>
                <c:formatCode>General</c:formatCode>
                <c:ptCount val="16"/>
                <c:pt idx="0">
                  <c:v>52.7</c:v>
                </c:pt>
                <c:pt idx="1">
                  <c:v>32.700000000000003</c:v>
                </c:pt>
                <c:pt idx="2">
                  <c:v>20.866700000000002</c:v>
                </c:pt>
                <c:pt idx="3">
                  <c:v>13.666700000000001</c:v>
                </c:pt>
                <c:pt idx="4">
                  <c:v>9.7333300000000005</c:v>
                </c:pt>
                <c:pt idx="5">
                  <c:v>6.9833299999999996</c:v>
                </c:pt>
                <c:pt idx="6">
                  <c:v>5.2</c:v>
                </c:pt>
                <c:pt idx="7">
                  <c:v>4.1166700000000001</c:v>
                </c:pt>
                <c:pt idx="8">
                  <c:v>3.45</c:v>
                </c:pt>
                <c:pt idx="9">
                  <c:v>2.8333300000000001</c:v>
                </c:pt>
                <c:pt idx="10">
                  <c:v>2.4</c:v>
                </c:pt>
                <c:pt idx="11">
                  <c:v>1.9166700000000001</c:v>
                </c:pt>
                <c:pt idx="12">
                  <c:v>1.65</c:v>
                </c:pt>
                <c:pt idx="13">
                  <c:v>1.56667</c:v>
                </c:pt>
                <c:pt idx="14">
                  <c:v>1.5</c:v>
                </c:pt>
                <c:pt idx="15">
                  <c:v>1.3666700000000001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817-4931-BE8C-C6556F353D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81325800"/>
        <c:axId val="-2080537272"/>
      </c:lineChart>
      <c:catAx>
        <c:axId val="-20813258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Projection  (h)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80537272"/>
        <c:crosses val="autoZero"/>
        <c:auto val="1"/>
        <c:lblAlgn val="ctr"/>
        <c:lblOffset val="100"/>
        <c:noMultiLvlLbl val="0"/>
      </c:catAx>
      <c:valAx>
        <c:axId val="-2080537272"/>
        <c:scaling>
          <c:orientation val="minMax"/>
          <c:max val="6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8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800" b="1">
                    <a:latin typeface="Arial" panose="020B0604020202020204" pitchFamily="34" charset="0"/>
                    <a:cs typeface="Arial" panose="020B0604020202020204" pitchFamily="34" charset="0"/>
                  </a:rPr>
                  <a:t>Brier Skill Score  (%)</a:t>
                </a:r>
              </a:p>
            </c:rich>
          </c:tx>
          <c:layout>
            <c:manualLayout>
              <c:xMode val="edge"/>
              <c:yMode val="edge"/>
              <c:x val="4.9138473075480901E-3"/>
              <c:y val="0.30123466790554398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 rot="0" vert="horz" anchor="ctr" anchorCtr="1"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81325800"/>
        <c:crosses val="autoZero"/>
        <c:crossBetween val="between"/>
        <c:majorUnit val="5"/>
        <c:minorUnit val="1"/>
      </c:valAx>
      <c:spPr>
        <a:noFill/>
        <a:ln w="12700" cmpd="sng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807051977740305"/>
          <c:y val="4.5752326413743702E-2"/>
          <c:w val="0.30257521878680099"/>
          <c:h val="0.39874125109361302"/>
        </c:manualLayout>
      </c:layout>
      <c:overlay val="0"/>
      <c:spPr>
        <a:solidFill>
          <a:schemeClr val="bg1"/>
        </a:solidFill>
        <a:ln w="12700">
          <a:solidFill>
            <a:schemeClr val="tx1"/>
          </a:solidFill>
        </a:ln>
      </c:spPr>
      <c:txPr>
        <a:bodyPr/>
        <a:lstStyle/>
        <a:p>
          <a:pPr>
            <a:defRPr sz="1800" b="1" baseline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19190038569801"/>
          <c:y val="2.2403552485694499E-2"/>
          <c:w val="0.87410398668536304"/>
          <c:h val="0.83410141440653196"/>
        </c:manualLayout>
      </c:layout>
      <c:lineChart>
        <c:grouping val="standard"/>
        <c:varyColors val="0"/>
        <c:ser>
          <c:idx val="0"/>
          <c:order val="0"/>
          <c:tx>
            <c:strRef>
              <c:f>Sheet1!$CM$2</c:f>
              <c:strCache>
                <c:ptCount val="1"/>
                <c:pt idx="0">
                  <c:v>Obs+HRRR+MOS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circle"/>
            <c:size val="9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Sheet1!$CL$3:$CL$18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Sheet1!$CM$3:$CM$18</c:f>
              <c:numCache>
                <c:formatCode>General</c:formatCode>
                <c:ptCount val="16"/>
                <c:pt idx="0">
                  <c:v>53.183300000000003</c:v>
                </c:pt>
                <c:pt idx="1">
                  <c:v>35.2333</c:v>
                </c:pt>
                <c:pt idx="2">
                  <c:v>26.9833</c:v>
                </c:pt>
                <c:pt idx="3">
                  <c:v>23.133299999999998</c:v>
                </c:pt>
                <c:pt idx="4">
                  <c:v>21.8</c:v>
                </c:pt>
                <c:pt idx="5">
                  <c:v>20.633299999999998</c:v>
                </c:pt>
                <c:pt idx="6">
                  <c:v>20.083300000000001</c:v>
                </c:pt>
                <c:pt idx="7">
                  <c:v>19.5</c:v>
                </c:pt>
                <c:pt idx="8">
                  <c:v>18.566700000000001</c:v>
                </c:pt>
                <c:pt idx="9">
                  <c:v>18.566700000000001</c:v>
                </c:pt>
                <c:pt idx="10">
                  <c:v>18.183299999999999</c:v>
                </c:pt>
                <c:pt idx="11">
                  <c:v>18.116700000000002</c:v>
                </c:pt>
                <c:pt idx="12">
                  <c:v>18.533300000000001</c:v>
                </c:pt>
                <c:pt idx="13">
                  <c:v>18.616700000000002</c:v>
                </c:pt>
                <c:pt idx="14">
                  <c:v>17.866700000000002</c:v>
                </c:pt>
                <c:pt idx="15">
                  <c:v>16.5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1EC-49E2-845A-98AA1440F6DD}"/>
            </c:ext>
          </c:extLst>
        </c:ser>
        <c:ser>
          <c:idx val="1"/>
          <c:order val="1"/>
          <c:tx>
            <c:strRef>
              <c:f>Sheet1!$CN$2</c:f>
              <c:strCache>
                <c:ptCount val="1"/>
                <c:pt idx="0">
                  <c:v>HRRR+MOS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square"/>
            <c:size val="9"/>
            <c:spPr>
              <a:solidFill>
                <a:srgbClr val="008000"/>
              </a:solidFill>
              <a:ln>
                <a:solidFill>
                  <a:srgbClr val="008000"/>
                </a:solidFill>
              </a:ln>
            </c:spPr>
          </c:marker>
          <c:cat>
            <c:numRef>
              <c:f>Sheet1!$CL$3:$CL$18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Sheet1!$CN$3:$CN$18</c:f>
              <c:numCache>
                <c:formatCode>General</c:formatCode>
                <c:ptCount val="16"/>
                <c:pt idx="0">
                  <c:v>24.666699999999999</c:v>
                </c:pt>
                <c:pt idx="1">
                  <c:v>23.05</c:v>
                </c:pt>
                <c:pt idx="2">
                  <c:v>22.2</c:v>
                </c:pt>
                <c:pt idx="3">
                  <c:v>21.533300000000001</c:v>
                </c:pt>
                <c:pt idx="4">
                  <c:v>21.2667</c:v>
                </c:pt>
                <c:pt idx="5">
                  <c:v>20.45</c:v>
                </c:pt>
                <c:pt idx="6">
                  <c:v>20</c:v>
                </c:pt>
                <c:pt idx="7">
                  <c:v>19.416699999999999</c:v>
                </c:pt>
                <c:pt idx="8">
                  <c:v>18.433299999999999</c:v>
                </c:pt>
                <c:pt idx="9">
                  <c:v>18.466699999999999</c:v>
                </c:pt>
                <c:pt idx="10">
                  <c:v>18.100000000000001</c:v>
                </c:pt>
                <c:pt idx="11">
                  <c:v>18.066700000000001</c:v>
                </c:pt>
                <c:pt idx="12">
                  <c:v>18.5167</c:v>
                </c:pt>
                <c:pt idx="13">
                  <c:v>18.683299999999999</c:v>
                </c:pt>
                <c:pt idx="14">
                  <c:v>18.0167</c:v>
                </c:pt>
                <c:pt idx="15">
                  <c:v>16.649999999999999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CD-49BF-8C2D-8D92B4FDB007}"/>
            </c:ext>
          </c:extLst>
        </c:ser>
        <c:ser>
          <c:idx val="4"/>
          <c:order val="2"/>
          <c:tx>
            <c:strRef>
              <c:f>Sheet1!$CQ$2</c:f>
              <c:strCache>
                <c:ptCount val="1"/>
                <c:pt idx="0">
                  <c:v>obs+adv obs</c:v>
                </c:pt>
              </c:strCache>
            </c:strRef>
          </c:tx>
          <c:spPr>
            <a:ln w="31750">
              <a:solidFill>
                <a:srgbClr val="FF6FCF"/>
              </a:solidFill>
            </a:ln>
          </c:spPr>
          <c:marker>
            <c:symbol val="diamond"/>
            <c:size val="9"/>
            <c:spPr>
              <a:solidFill>
                <a:srgbClr val="FF6FCF"/>
              </a:solidFill>
              <a:ln>
                <a:solidFill>
                  <a:srgbClr val="FF6FCF"/>
                </a:solidFill>
              </a:ln>
            </c:spPr>
          </c:marker>
          <c:val>
            <c:numRef>
              <c:f>Sheet1!$CQ$3:$CQ$18</c:f>
              <c:numCache>
                <c:formatCode>General</c:formatCode>
                <c:ptCount val="16"/>
                <c:pt idx="0">
                  <c:v>52.7</c:v>
                </c:pt>
                <c:pt idx="1">
                  <c:v>32.700000000000003</c:v>
                </c:pt>
                <c:pt idx="2">
                  <c:v>20.866700000000002</c:v>
                </c:pt>
                <c:pt idx="3">
                  <c:v>13.666700000000001</c:v>
                </c:pt>
                <c:pt idx="4">
                  <c:v>9.7333300000000005</c:v>
                </c:pt>
                <c:pt idx="5">
                  <c:v>6.9833299999999996</c:v>
                </c:pt>
                <c:pt idx="6">
                  <c:v>5.2</c:v>
                </c:pt>
                <c:pt idx="7">
                  <c:v>4.1166700000000001</c:v>
                </c:pt>
                <c:pt idx="8">
                  <c:v>3.45</c:v>
                </c:pt>
                <c:pt idx="9">
                  <c:v>2.8333300000000001</c:v>
                </c:pt>
                <c:pt idx="10">
                  <c:v>2.4</c:v>
                </c:pt>
                <c:pt idx="11">
                  <c:v>1.9166700000000001</c:v>
                </c:pt>
                <c:pt idx="12">
                  <c:v>1.65</c:v>
                </c:pt>
                <c:pt idx="13">
                  <c:v>1.56667</c:v>
                </c:pt>
                <c:pt idx="14">
                  <c:v>1.5</c:v>
                </c:pt>
                <c:pt idx="15">
                  <c:v>1.3666700000000001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874-4B9D-9E3D-05582FDCFC17}"/>
            </c:ext>
          </c:extLst>
        </c:ser>
        <c:ser>
          <c:idx val="5"/>
          <c:order val="3"/>
          <c:tx>
            <c:strRef>
              <c:f>Sheet1!$CR$2</c:f>
              <c:strCache>
                <c:ptCount val="1"/>
                <c:pt idx="0">
                  <c:v>allpdr-adv obs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diamond"/>
            <c:size val="9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val>
            <c:numRef>
              <c:f>Sheet1!$CR$3:$CR$18</c:f>
              <c:numCache>
                <c:formatCode>General</c:formatCode>
                <c:ptCount val="16"/>
                <c:pt idx="0">
                  <c:v>51.7</c:v>
                </c:pt>
                <c:pt idx="1">
                  <c:v>29.866700000000002</c:v>
                </c:pt>
                <c:pt idx="2">
                  <c:v>23.866700000000002</c:v>
                </c:pt>
                <c:pt idx="3">
                  <c:v>22.0167</c:v>
                </c:pt>
                <c:pt idx="4">
                  <c:v>21.466699999999999</c:v>
                </c:pt>
                <c:pt idx="5">
                  <c:v>20.5167</c:v>
                </c:pt>
                <c:pt idx="6">
                  <c:v>20.0167</c:v>
                </c:pt>
                <c:pt idx="7">
                  <c:v>19.433299999999999</c:v>
                </c:pt>
                <c:pt idx="8">
                  <c:v>18.433299999999999</c:v>
                </c:pt>
                <c:pt idx="9">
                  <c:v>18.5</c:v>
                </c:pt>
                <c:pt idx="10">
                  <c:v>18.183299999999999</c:v>
                </c:pt>
                <c:pt idx="11">
                  <c:v>18.133299999999998</c:v>
                </c:pt>
                <c:pt idx="12">
                  <c:v>18.533300000000001</c:v>
                </c:pt>
                <c:pt idx="13">
                  <c:v>18.666699999999999</c:v>
                </c:pt>
                <c:pt idx="14">
                  <c:v>17.899999999999999</c:v>
                </c:pt>
                <c:pt idx="15">
                  <c:v>16.600000000000001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874-4B9D-9E3D-05582FDCFC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21265976"/>
        <c:axId val="-2066840904"/>
      </c:lineChart>
      <c:catAx>
        <c:axId val="-21212659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Projection  (h)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66840904"/>
        <c:crosses val="autoZero"/>
        <c:auto val="1"/>
        <c:lblAlgn val="ctr"/>
        <c:lblOffset val="100"/>
        <c:noMultiLvlLbl val="0"/>
      </c:catAx>
      <c:valAx>
        <c:axId val="-2066840904"/>
        <c:scaling>
          <c:orientation val="minMax"/>
          <c:max val="6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8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800" b="1">
                    <a:latin typeface="Arial" panose="020B0604020202020204" pitchFamily="34" charset="0"/>
                    <a:cs typeface="Arial" panose="020B0604020202020204" pitchFamily="34" charset="0"/>
                  </a:rPr>
                  <a:t>Brier Skill Score  (%)</a:t>
                </a:r>
              </a:p>
            </c:rich>
          </c:tx>
          <c:layout>
            <c:manualLayout>
              <c:xMode val="edge"/>
              <c:yMode val="edge"/>
              <c:x val="4.9138473075480901E-3"/>
              <c:y val="0.30123466790554398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 rot="0" vert="horz" anchor="ctr" anchorCtr="1"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121265976"/>
        <c:crosses val="autoZero"/>
        <c:crossBetween val="between"/>
        <c:majorUnit val="5"/>
        <c:minorUnit val="1"/>
      </c:valAx>
      <c:spPr>
        <a:noFill/>
        <a:ln w="12700" cmpd="sng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807051977740305"/>
          <c:y val="4.5752326413743702E-2"/>
          <c:w val="0.30257521878680099"/>
          <c:h val="0.39874125109361302"/>
        </c:manualLayout>
      </c:layout>
      <c:overlay val="0"/>
      <c:spPr>
        <a:solidFill>
          <a:schemeClr val="bg1"/>
        </a:solidFill>
        <a:ln w="12700">
          <a:solidFill>
            <a:schemeClr val="tx1"/>
          </a:solidFill>
        </a:ln>
      </c:spPr>
      <c:txPr>
        <a:bodyPr/>
        <a:lstStyle/>
        <a:p>
          <a:pPr>
            <a:defRPr sz="1800" b="1" baseline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19190038569801"/>
          <c:y val="2.2403552485694499E-2"/>
          <c:w val="0.87410398668536304"/>
          <c:h val="0.83410141440653196"/>
        </c:manualLayout>
      </c:layout>
      <c:lineChart>
        <c:grouping val="standard"/>
        <c:varyColors val="0"/>
        <c:ser>
          <c:idx val="0"/>
          <c:order val="0"/>
          <c:tx>
            <c:strRef>
              <c:f>Sheet1!$CM$2</c:f>
              <c:strCache>
                <c:ptCount val="1"/>
                <c:pt idx="0">
                  <c:v>Obs+HRRR+MOS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circle"/>
            <c:size val="9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Sheet1!$CL$3:$CL$18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Sheet1!$CM$3:$CM$18</c:f>
              <c:numCache>
                <c:formatCode>General</c:formatCode>
                <c:ptCount val="16"/>
                <c:pt idx="0">
                  <c:v>53.183300000000003</c:v>
                </c:pt>
                <c:pt idx="1">
                  <c:v>35.2333</c:v>
                </c:pt>
                <c:pt idx="2">
                  <c:v>26.9833</c:v>
                </c:pt>
                <c:pt idx="3">
                  <c:v>23.133299999999998</c:v>
                </c:pt>
                <c:pt idx="4">
                  <c:v>21.8</c:v>
                </c:pt>
                <c:pt idx="5">
                  <c:v>20.633299999999998</c:v>
                </c:pt>
                <c:pt idx="6">
                  <c:v>20.083300000000001</c:v>
                </c:pt>
                <c:pt idx="7">
                  <c:v>19.5</c:v>
                </c:pt>
                <c:pt idx="8">
                  <c:v>18.566700000000001</c:v>
                </c:pt>
                <c:pt idx="9">
                  <c:v>18.566700000000001</c:v>
                </c:pt>
                <c:pt idx="10">
                  <c:v>18.183299999999999</c:v>
                </c:pt>
                <c:pt idx="11">
                  <c:v>18.116700000000002</c:v>
                </c:pt>
                <c:pt idx="12">
                  <c:v>18.533300000000001</c:v>
                </c:pt>
                <c:pt idx="13">
                  <c:v>18.616700000000002</c:v>
                </c:pt>
                <c:pt idx="14">
                  <c:v>17.866700000000002</c:v>
                </c:pt>
                <c:pt idx="15">
                  <c:v>16.5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1EC-49E2-845A-98AA1440F6DD}"/>
            </c:ext>
          </c:extLst>
        </c:ser>
        <c:ser>
          <c:idx val="1"/>
          <c:order val="1"/>
          <c:tx>
            <c:strRef>
              <c:f>Sheet1!$CN$2</c:f>
              <c:strCache>
                <c:ptCount val="1"/>
                <c:pt idx="0">
                  <c:v>HRRR+MOS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square"/>
            <c:size val="9"/>
            <c:spPr>
              <a:solidFill>
                <a:srgbClr val="008000"/>
              </a:solidFill>
              <a:ln>
                <a:solidFill>
                  <a:srgbClr val="008000"/>
                </a:solidFill>
              </a:ln>
            </c:spPr>
          </c:marker>
          <c:cat>
            <c:numRef>
              <c:f>Sheet1!$CL$3:$CL$18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Sheet1!$CN$3:$CN$18</c:f>
              <c:numCache>
                <c:formatCode>General</c:formatCode>
                <c:ptCount val="16"/>
                <c:pt idx="0">
                  <c:v>24.666699999999999</c:v>
                </c:pt>
                <c:pt idx="1">
                  <c:v>23.05</c:v>
                </c:pt>
                <c:pt idx="2">
                  <c:v>22.2</c:v>
                </c:pt>
                <c:pt idx="3">
                  <c:v>21.533300000000001</c:v>
                </c:pt>
                <c:pt idx="4">
                  <c:v>21.2667</c:v>
                </c:pt>
                <c:pt idx="5">
                  <c:v>20.45</c:v>
                </c:pt>
                <c:pt idx="6">
                  <c:v>20</c:v>
                </c:pt>
                <c:pt idx="7">
                  <c:v>19.416699999999999</c:v>
                </c:pt>
                <c:pt idx="8">
                  <c:v>18.433299999999999</c:v>
                </c:pt>
                <c:pt idx="9">
                  <c:v>18.466699999999999</c:v>
                </c:pt>
                <c:pt idx="10">
                  <c:v>18.100000000000001</c:v>
                </c:pt>
                <c:pt idx="11">
                  <c:v>18.066700000000001</c:v>
                </c:pt>
                <c:pt idx="12">
                  <c:v>18.5167</c:v>
                </c:pt>
                <c:pt idx="13">
                  <c:v>18.683299999999999</c:v>
                </c:pt>
                <c:pt idx="14">
                  <c:v>18.0167</c:v>
                </c:pt>
                <c:pt idx="15">
                  <c:v>16.649999999999999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CD-49BF-8C2D-8D92B4FDB007}"/>
            </c:ext>
          </c:extLst>
        </c:ser>
        <c:ser>
          <c:idx val="4"/>
          <c:order val="2"/>
          <c:tx>
            <c:strRef>
              <c:f>Sheet1!$CQ$2</c:f>
              <c:strCache>
                <c:ptCount val="1"/>
                <c:pt idx="0">
                  <c:v>obs+adv obs</c:v>
                </c:pt>
              </c:strCache>
            </c:strRef>
          </c:tx>
          <c:spPr>
            <a:ln w="31750">
              <a:solidFill>
                <a:srgbClr val="FF6FCF"/>
              </a:solidFill>
            </a:ln>
          </c:spPr>
          <c:marker>
            <c:symbol val="diamond"/>
            <c:size val="9"/>
            <c:spPr>
              <a:solidFill>
                <a:srgbClr val="FF6FCF"/>
              </a:solidFill>
              <a:ln>
                <a:solidFill>
                  <a:srgbClr val="FF6FCF"/>
                </a:solidFill>
              </a:ln>
            </c:spPr>
          </c:marker>
          <c:val>
            <c:numRef>
              <c:f>Sheet1!$CQ$3:$CQ$18</c:f>
              <c:numCache>
                <c:formatCode>General</c:formatCode>
                <c:ptCount val="16"/>
                <c:pt idx="0">
                  <c:v>52.7</c:v>
                </c:pt>
                <c:pt idx="1">
                  <c:v>32.700000000000003</c:v>
                </c:pt>
                <c:pt idx="2">
                  <c:v>20.866700000000002</c:v>
                </c:pt>
                <c:pt idx="3">
                  <c:v>13.666700000000001</c:v>
                </c:pt>
                <c:pt idx="4">
                  <c:v>9.7333300000000005</c:v>
                </c:pt>
                <c:pt idx="5">
                  <c:v>6.9833299999999996</c:v>
                </c:pt>
                <c:pt idx="6">
                  <c:v>5.2</c:v>
                </c:pt>
                <c:pt idx="7">
                  <c:v>4.1166700000000001</c:v>
                </c:pt>
                <c:pt idx="8">
                  <c:v>3.45</c:v>
                </c:pt>
                <c:pt idx="9">
                  <c:v>2.8333300000000001</c:v>
                </c:pt>
                <c:pt idx="10">
                  <c:v>2.4</c:v>
                </c:pt>
                <c:pt idx="11">
                  <c:v>1.9166700000000001</c:v>
                </c:pt>
                <c:pt idx="12">
                  <c:v>1.65</c:v>
                </c:pt>
                <c:pt idx="13">
                  <c:v>1.56667</c:v>
                </c:pt>
                <c:pt idx="14">
                  <c:v>1.5</c:v>
                </c:pt>
                <c:pt idx="15">
                  <c:v>1.3666700000000001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3B-4122-80E5-659EE6C6A5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88238008"/>
        <c:axId val="-2071645784"/>
      </c:lineChart>
      <c:catAx>
        <c:axId val="-20882380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Projection  (h)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71645784"/>
        <c:crosses val="autoZero"/>
        <c:auto val="1"/>
        <c:lblAlgn val="ctr"/>
        <c:lblOffset val="100"/>
        <c:noMultiLvlLbl val="0"/>
      </c:catAx>
      <c:valAx>
        <c:axId val="-2071645784"/>
        <c:scaling>
          <c:orientation val="minMax"/>
          <c:max val="6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8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800" b="1">
                    <a:latin typeface="Arial" panose="020B0604020202020204" pitchFamily="34" charset="0"/>
                    <a:cs typeface="Arial" panose="020B0604020202020204" pitchFamily="34" charset="0"/>
                  </a:rPr>
                  <a:t>Brier Skill Score  (%)</a:t>
                </a:r>
              </a:p>
            </c:rich>
          </c:tx>
          <c:layout>
            <c:manualLayout>
              <c:xMode val="edge"/>
              <c:yMode val="edge"/>
              <c:x val="4.9138473075480901E-3"/>
              <c:y val="0.30123466790554398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 rot="0" vert="horz" anchor="ctr" anchorCtr="1"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2088238008"/>
        <c:crosses val="autoZero"/>
        <c:crossBetween val="between"/>
        <c:majorUnit val="5"/>
        <c:minorUnit val="1"/>
      </c:valAx>
      <c:spPr>
        <a:noFill/>
        <a:ln w="12700" cmpd="sng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807051977740305"/>
          <c:y val="4.5752326413743702E-2"/>
          <c:w val="0.30257521878680099"/>
          <c:h val="0.39874125109361302"/>
        </c:manualLayout>
      </c:layout>
      <c:overlay val="0"/>
      <c:spPr>
        <a:solidFill>
          <a:schemeClr val="bg1"/>
        </a:solidFill>
        <a:ln w="12700">
          <a:solidFill>
            <a:schemeClr val="tx1"/>
          </a:solidFill>
        </a:ln>
      </c:spPr>
      <c:txPr>
        <a:bodyPr/>
        <a:lstStyle/>
        <a:p>
          <a:pPr>
            <a:defRPr sz="1800" b="1" baseline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3" y="883158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8" tIns="46794" rIns="93588" bIns="46794" numCol="1" anchor="b" anchorCtr="0" compatLnSpc="1">
            <a:prstTxWarp prst="textNoShape">
              <a:avLst/>
            </a:prstTxWarp>
          </a:bodyPr>
          <a:lstStyle>
            <a:lvl1pPr algn="r" defTabSz="936037">
              <a:lnSpc>
                <a:spcPct val="100000"/>
              </a:lnSpc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22836F8F-9C8F-46D8-BB58-D8E3F8CCE7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9773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03143" y="4342565"/>
            <a:ext cx="5477273" cy="4431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8" tIns="46794" rIns="93588" bIns="467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3" y="883158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8" tIns="46794" rIns="93588" bIns="46794" numCol="1" anchor="b" anchorCtr="0" compatLnSpc="1">
            <a:prstTxWarp prst="textNoShape">
              <a:avLst/>
            </a:prstTxWarp>
          </a:bodyPr>
          <a:lstStyle>
            <a:lvl1pPr algn="r" defTabSz="936037">
              <a:lnSpc>
                <a:spcPct val="100000"/>
              </a:lnSpc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4456DF46-45FA-483D-96BD-902A79531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6780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56DF46-45FA-483D-96BD-902A7953144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382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334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A8216E46-3AC9-4121-825C-2E8E4315DBE1}" type="slidenum">
              <a:rPr lang="en-US" altLang="en-US" sz="1200" smtClean="0"/>
              <a:pPr>
                <a:defRPr/>
              </a:pPr>
              <a:t>4</a:t>
            </a:fld>
            <a:endParaRPr lang="en-US" altLang="en-US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334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7861505B-8BC1-4131-98EB-2B5E8B9F2140}" type="slidenum">
              <a:rPr lang="en-US" altLang="en-US" sz="1200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altLang="en-US" sz="1200" smtClean="0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00z v00-01z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B2A90-F614-4556-B6E9-1232AA09645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58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7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5060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5862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4517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1166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7632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18956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0488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9309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5596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B9F08-759F-4BD1-A7AD-25A2EC5979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636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705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68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12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44DAA7DA-8DBC-46F8-9856-C3D767C8C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05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B9F08-759F-4BD1-A7AD-25A2EC5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367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4118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9339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2672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6508" y="-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AA7DA-8DBC-46F8-9856-C3D767C8CE0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Line 7"/>
          <p:cNvSpPr>
            <a:spLocks noChangeShapeType="1"/>
          </p:cNvSpPr>
          <p:nvPr userDrawn="1"/>
        </p:nvSpPr>
        <p:spPr bwMode="auto">
          <a:xfrm>
            <a:off x="228600" y="990600"/>
            <a:ext cx="86868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07387" y="71439"/>
            <a:ext cx="7604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doc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200" y="80520"/>
            <a:ext cx="788987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23631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1" r:id="rId1"/>
    <p:sldLayoutId id="2147484362" r:id="rId2"/>
    <p:sldLayoutId id="2147484364" r:id="rId3"/>
    <p:sldLayoutId id="2147484366" r:id="rId4"/>
    <p:sldLayoutId id="2147484404" r:id="rId5"/>
    <p:sldLayoutId id="2147484405" r:id="rId6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6508" y="-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 userDrawn="1"/>
        </p:nvSpPr>
        <p:spPr bwMode="auto">
          <a:xfrm>
            <a:off x="228600" y="990600"/>
            <a:ext cx="86868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07387" y="71439"/>
            <a:ext cx="7604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doc_logo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200" y="80520"/>
            <a:ext cx="788987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24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6508" y="-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 userDrawn="1"/>
        </p:nvSpPr>
        <p:spPr bwMode="auto">
          <a:xfrm>
            <a:off x="228600" y="990600"/>
            <a:ext cx="86868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07387" y="71439"/>
            <a:ext cx="7604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doc_logo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200" y="80520"/>
            <a:ext cx="788987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5493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0" r:id="rId1"/>
    <p:sldLayoutId id="2147484421" r:id="rId2"/>
    <p:sldLayoutId id="2147484422" r:id="rId3"/>
    <p:sldLayoutId id="2147484423" r:id="rId4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6508" y="-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AA7DA-8DBC-46F8-9856-C3D767C8CE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 userDrawn="1"/>
        </p:nvSpPr>
        <p:spPr bwMode="auto">
          <a:xfrm>
            <a:off x="228600" y="990600"/>
            <a:ext cx="86868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07387" y="71439"/>
            <a:ext cx="7604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doc_logo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" y="80520"/>
            <a:ext cx="788987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01688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6" r:id="rId1"/>
    <p:sldLayoutId id="2147484427" r:id="rId2"/>
    <p:sldLayoutId id="2147484428" r:id="rId3"/>
    <p:sldLayoutId id="2147484429" r:id="rId4"/>
    <p:sldLayoutId id="2147484431" r:id="rId5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Relationship Id="rId4" Type="http://schemas.openxmlformats.org/officeDocument/2006/relationships/chart" Target="../charts/chart1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"/>
                <a:cs typeface="Arial"/>
              </a:rPr>
              <a:t>Improving LAMP </a:t>
            </a:r>
            <a:r>
              <a:rPr lang="en-US" sz="3200" dirty="0" smtClean="0">
                <a:latin typeface="Arial"/>
                <a:cs typeface="Arial"/>
              </a:rPr>
              <a:t>Aviation </a:t>
            </a:r>
            <a:r>
              <a:rPr lang="en-US" sz="3200" dirty="0">
                <a:latin typeface="Arial"/>
                <a:cs typeface="Arial"/>
              </a:rPr>
              <a:t>F</a:t>
            </a:r>
            <a:r>
              <a:rPr lang="en-US" sz="3200" dirty="0" smtClean="0">
                <a:latin typeface="Arial"/>
                <a:cs typeface="Arial"/>
              </a:rPr>
              <a:t>orecasts </a:t>
            </a:r>
            <a:r>
              <a:rPr lang="en-US" sz="3200" dirty="0">
                <a:latin typeface="Arial"/>
                <a:cs typeface="Arial"/>
              </a:rPr>
              <a:t>in the </a:t>
            </a:r>
            <a:r>
              <a:rPr lang="en-US" sz="3200" dirty="0" smtClean="0">
                <a:latin typeface="Arial"/>
                <a:cs typeface="Arial"/>
              </a:rPr>
              <a:t>Very Short Range Through Rapid Infusion </a:t>
            </a:r>
            <a:r>
              <a:rPr lang="en-US" sz="3200" dirty="0">
                <a:latin typeface="Arial"/>
                <a:cs typeface="Arial"/>
              </a:rPr>
              <a:t>of </a:t>
            </a:r>
            <a:r>
              <a:rPr lang="en-US" sz="3200" dirty="0" smtClean="0">
                <a:latin typeface="Arial"/>
                <a:cs typeface="Arial"/>
              </a:rPr>
              <a:t>Surface Observations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387235" y="2667000"/>
            <a:ext cx="8382000" cy="3581400"/>
          </a:xfrm>
        </p:spPr>
        <p:txBody>
          <a:bodyPr anchor="ctr">
            <a:normAutofit fontScale="47500" lnSpcReduction="20000"/>
          </a:bodyPr>
          <a:lstStyle/>
          <a:p>
            <a:r>
              <a:rPr lang="en-US" sz="3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Judy E. Ghirardelli, Bob Glahn, Adam D. </a:t>
            </a:r>
            <a:r>
              <a:rPr lang="en-US" sz="3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Schnapp</a:t>
            </a:r>
            <a:r>
              <a:rPr lang="en-US" sz="3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*, </a:t>
            </a:r>
            <a:endParaRPr lang="en-US" sz="38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Chenjie</a:t>
            </a:r>
            <a:r>
              <a:rPr lang="en-US" sz="3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Huang*, and Felicia </a:t>
            </a:r>
            <a:r>
              <a:rPr lang="en-US" sz="3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Guarriello</a:t>
            </a:r>
            <a:r>
              <a:rPr lang="en-US" sz="3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>
                <a:solidFill>
                  <a:srgbClr val="0000FF"/>
                </a:solidFill>
              </a:rPr>
              <a:t/>
            </a:r>
            <a:br>
              <a:rPr lang="en-US" sz="2400" dirty="0">
                <a:solidFill>
                  <a:srgbClr val="0000FF"/>
                </a:solidFill>
              </a:rPr>
            </a:br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Meteorological Development Laboratory</a:t>
            </a:r>
          </a:p>
          <a:p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Science and Technology Integration</a:t>
            </a:r>
          </a:p>
          <a:p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Weather Service, </a:t>
            </a:r>
            <a:r>
              <a:rPr lang="en-US" sz="2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NOAA</a:t>
            </a:r>
          </a:p>
          <a:p>
            <a:endParaRPr lang="en-US" sz="26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2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KBRwyle</a:t>
            </a:r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Science, Technology &amp; Engineering </a:t>
            </a:r>
            <a:r>
              <a:rPr lang="en-US" sz="2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endParaRPr lang="en-US" sz="1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sz="1800" dirty="0">
              <a:solidFill>
                <a:schemeClr val="tx2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endParaRPr lang="en-US" sz="2400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4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January 11, 2018</a:t>
            </a:r>
          </a:p>
          <a:p>
            <a:r>
              <a:rPr lang="en-US" sz="4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AMS 2018 Annual Meeting</a:t>
            </a:r>
          </a:p>
          <a:p>
            <a:r>
              <a:rPr lang="en-US" sz="42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Eighth Conference on Transition of Research to Operations</a:t>
            </a:r>
          </a:p>
          <a:p>
            <a:r>
              <a:rPr lang="en-US" sz="4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Austin, TX</a:t>
            </a:r>
            <a:endParaRPr lang="en-US" sz="4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20781" y="6393564"/>
            <a:ext cx="922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Disclaimer:  Portions of this </a:t>
            </a:r>
            <a:r>
              <a:rPr lang="en-US" sz="1200" dirty="0"/>
              <a:t>research </a:t>
            </a:r>
            <a:r>
              <a:rPr lang="en-US" sz="1200" dirty="0" smtClean="0"/>
              <a:t>are </a:t>
            </a:r>
            <a:r>
              <a:rPr lang="en-US" sz="1200" dirty="0"/>
              <a:t>in </a:t>
            </a:r>
            <a:r>
              <a:rPr lang="en-US" sz="1200" dirty="0" smtClean="0"/>
              <a:t>response to </a:t>
            </a:r>
            <a:r>
              <a:rPr lang="en-US" sz="1200" dirty="0"/>
              <a:t>requirements and funding by the Federal Aviation Administration (FAA). </a:t>
            </a:r>
            <a:r>
              <a:rPr lang="en-US" sz="1200" dirty="0" smtClean="0"/>
              <a:t>The views </a:t>
            </a:r>
            <a:r>
              <a:rPr lang="en-US" sz="1200" dirty="0"/>
              <a:t>expressed are those of the authors and do not necessarily represent </a:t>
            </a:r>
            <a:r>
              <a:rPr lang="en-US" sz="1200" dirty="0" smtClean="0"/>
              <a:t>the official </a:t>
            </a:r>
            <a:r>
              <a:rPr lang="en-US" sz="1200" dirty="0"/>
              <a:t>policy or position of </a:t>
            </a:r>
            <a:r>
              <a:rPr lang="en-US" sz="1200" dirty="0" smtClean="0"/>
              <a:t>the FAA</a:t>
            </a:r>
            <a:r>
              <a:rPr lang="en-US" sz="1200" dirty="0"/>
              <a:t>.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959383166"/>
      </p:ext>
    </p:extLst>
  </p:cSld>
  <p:clrMapOvr>
    <a:masterClrMapping/>
  </p:clrMapOvr>
  <p:transition advTm="2715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noFill/>
        </p:spPr>
        <p:txBody>
          <a:bodyPr>
            <a:noAutofit/>
          </a:bodyPr>
          <a:lstStyle/>
          <a:p>
            <a:r>
              <a:rPr lang="en-US" altLang="en-US" sz="3200" dirty="0" smtClean="0">
                <a:solidFill>
                  <a:srgbClr val="000000"/>
                </a:solidFill>
              </a:rPr>
              <a:t/>
            </a:r>
            <a:br>
              <a:rPr lang="en-US" altLang="en-US" sz="3200" dirty="0" smtClean="0">
                <a:solidFill>
                  <a:srgbClr val="000000"/>
                </a:solidFill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LAMP 1-hr Convection Development: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The importance of the predictors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7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 title="LAMP 1-hr Convection Development: LAMP using initial observations only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124054"/>
              </p:ext>
            </p:extLst>
          </p:nvPr>
        </p:nvGraphicFramePr>
        <p:xfrm>
          <a:off x="228600" y="1066800"/>
          <a:ext cx="8610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4600" y="1295400"/>
            <a:ext cx="2743200" cy="83099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LAMP using initial observations only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681584"/>
      </p:ext>
    </p:extLst>
  </p:cSld>
  <p:clrMapOvr>
    <a:masterClrMapping/>
  </p:clrMapOvr>
  <p:transition advTm="57518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title="LAMP 1-hr Convection Development: 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noFill/>
        </p:spPr>
        <p:txBody>
          <a:bodyPr>
            <a:noAutofit/>
          </a:bodyPr>
          <a:lstStyle/>
          <a:p>
            <a:r>
              <a:rPr lang="en-US" altLang="en-US" sz="3200" dirty="0" smtClean="0">
                <a:solidFill>
                  <a:srgbClr val="000000"/>
                </a:solidFill>
              </a:rPr>
              <a:t/>
            </a:r>
            <a:br>
              <a:rPr lang="en-US" altLang="en-US" sz="3200" dirty="0" smtClean="0">
                <a:solidFill>
                  <a:srgbClr val="000000"/>
                </a:solidFill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LAMP 1-hr Convection Development: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The importance of the predictors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7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 title="LAMP 1-hr Convection Development: LAMP initial observations plus advected obs only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830531"/>
              </p:ext>
            </p:extLst>
          </p:nvPr>
        </p:nvGraphicFramePr>
        <p:xfrm>
          <a:off x="228600" y="1066800"/>
          <a:ext cx="8610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14600" y="1295400"/>
            <a:ext cx="2743200" cy="1200328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LAMP initial observations plus</a:t>
            </a:r>
          </a:p>
          <a:p>
            <a:pPr algn="ctr"/>
            <a:r>
              <a:rPr lang="en-US" dirty="0" err="1">
                <a:solidFill>
                  <a:srgbClr val="0000FF"/>
                </a:solidFill>
              </a:rPr>
              <a:t>a</a:t>
            </a:r>
            <a:r>
              <a:rPr lang="en-US" dirty="0" err="1" smtClean="0">
                <a:solidFill>
                  <a:srgbClr val="0000FF"/>
                </a:solidFill>
              </a:rPr>
              <a:t>dvected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obs</a:t>
            </a:r>
            <a:r>
              <a:rPr lang="en-US" dirty="0" smtClean="0">
                <a:solidFill>
                  <a:srgbClr val="0000FF"/>
                </a:solidFill>
              </a:rPr>
              <a:t> only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9" name="Straight Arrow Connector 8" title="Arrow"/>
          <p:cNvCxnSpPr>
            <a:stCxn id="7" idx="2"/>
          </p:cNvCxnSpPr>
          <p:nvPr/>
        </p:nvCxnSpPr>
        <p:spPr>
          <a:xfrm flipH="1">
            <a:off x="1981200" y="2495728"/>
            <a:ext cx="1905000" cy="780872"/>
          </a:xfrm>
          <a:prstGeom prst="straightConnector1">
            <a:avLst/>
          </a:prstGeom>
          <a:ln>
            <a:solidFill>
              <a:srgbClr val="FF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862165"/>
      </p:ext>
    </p:extLst>
  </p:cSld>
  <p:clrMapOvr>
    <a:masterClrMapping/>
  </p:clrMapOvr>
  <p:transition advTm="875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title="LAMP 1-hr Convection Development: 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noFill/>
        </p:spPr>
        <p:txBody>
          <a:bodyPr>
            <a:noAutofit/>
          </a:bodyPr>
          <a:lstStyle/>
          <a:p>
            <a:r>
              <a:rPr lang="en-US" altLang="en-US" sz="3200" dirty="0" smtClean="0">
                <a:solidFill>
                  <a:srgbClr val="000000"/>
                </a:solidFill>
              </a:rPr>
              <a:t/>
            </a:r>
            <a:br>
              <a:rPr lang="en-US" altLang="en-US" sz="3200" dirty="0" smtClean="0">
                <a:solidFill>
                  <a:srgbClr val="000000"/>
                </a:solidFill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LAMP 1-hr Convection Development: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The importance of the predictors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7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 title="LAMP 1-hr Convection Development: LAMP using MOS only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18103"/>
              </p:ext>
            </p:extLst>
          </p:nvPr>
        </p:nvGraphicFramePr>
        <p:xfrm>
          <a:off x="228600" y="1066800"/>
          <a:ext cx="8610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14600" y="1295400"/>
            <a:ext cx="2743200" cy="83099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LAMP using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MOS only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9" name="Straight Arrow Connector 8" title="Arrow"/>
          <p:cNvCxnSpPr>
            <a:stCxn id="7" idx="2"/>
          </p:cNvCxnSpPr>
          <p:nvPr/>
        </p:nvCxnSpPr>
        <p:spPr>
          <a:xfrm flipH="1">
            <a:off x="2819400" y="2126397"/>
            <a:ext cx="1066800" cy="23694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87769"/>
      </p:ext>
    </p:extLst>
  </p:cSld>
  <p:clrMapOvr>
    <a:masterClrMapping/>
  </p:clrMapOvr>
  <p:transition advTm="24052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noFill/>
        </p:spPr>
        <p:txBody>
          <a:bodyPr>
            <a:noAutofit/>
          </a:bodyPr>
          <a:lstStyle/>
          <a:p>
            <a:r>
              <a:rPr lang="en-US" altLang="en-US" sz="3200" dirty="0" smtClean="0">
                <a:solidFill>
                  <a:srgbClr val="000000"/>
                </a:solidFill>
              </a:rPr>
              <a:t/>
            </a:r>
            <a:br>
              <a:rPr lang="en-US" altLang="en-US" sz="3200" dirty="0" smtClean="0">
                <a:solidFill>
                  <a:srgbClr val="000000"/>
                </a:solidFill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LAMP 1-hr Convection Development: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The importance of the predictors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7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 title="LAMP 1-hr Convection Development: LAMP using HRRR only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125459"/>
              </p:ext>
            </p:extLst>
          </p:nvPr>
        </p:nvGraphicFramePr>
        <p:xfrm>
          <a:off x="228600" y="1066800"/>
          <a:ext cx="8610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14600" y="1295400"/>
            <a:ext cx="2743200" cy="83099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LAMP using HRRR only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10" name="Straight Arrow Connector 9" title="Arrow"/>
          <p:cNvCxnSpPr>
            <a:stCxn id="9" idx="2"/>
          </p:cNvCxnSpPr>
          <p:nvPr/>
        </p:nvCxnSpPr>
        <p:spPr>
          <a:xfrm flipH="1">
            <a:off x="2819400" y="2126397"/>
            <a:ext cx="1066800" cy="2293203"/>
          </a:xfrm>
          <a:prstGeom prst="straightConnector1">
            <a:avLst/>
          </a:prstGeom>
          <a:ln>
            <a:solidFill>
              <a:srgbClr val="8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817801"/>
      </p:ext>
    </p:extLst>
  </p:cSld>
  <p:clrMapOvr>
    <a:masterClrMapping/>
  </p:clrMapOvr>
  <p:transition advTm="8434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noFill/>
        </p:spPr>
        <p:txBody>
          <a:bodyPr>
            <a:noAutofit/>
          </a:bodyPr>
          <a:lstStyle/>
          <a:p>
            <a:r>
              <a:rPr lang="en-US" altLang="en-US" sz="3200" dirty="0" smtClean="0">
                <a:solidFill>
                  <a:srgbClr val="000000"/>
                </a:solidFill>
              </a:rPr>
              <a:t/>
            </a:r>
            <a:br>
              <a:rPr lang="en-US" altLang="en-US" sz="3200" dirty="0" smtClean="0">
                <a:solidFill>
                  <a:srgbClr val="000000"/>
                </a:solidFill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LAMP 1-hr Convection Development: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The importance of the predictors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7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 title="LAMP 1-hr Convection Development: LAMP using MOS and HRRR only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314674"/>
              </p:ext>
            </p:extLst>
          </p:nvPr>
        </p:nvGraphicFramePr>
        <p:xfrm>
          <a:off x="228600" y="1066800"/>
          <a:ext cx="8610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14600" y="1295400"/>
            <a:ext cx="2743200" cy="83099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LAMP using MOS and HRRR only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9" name="Straight Arrow Connector 8" title="Arrow"/>
          <p:cNvCxnSpPr>
            <a:stCxn id="7" idx="2"/>
          </p:cNvCxnSpPr>
          <p:nvPr/>
        </p:nvCxnSpPr>
        <p:spPr>
          <a:xfrm flipH="1">
            <a:off x="2819400" y="2126397"/>
            <a:ext cx="1066800" cy="2064603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8340425"/>
      </p:ext>
    </p:extLst>
  </p:cSld>
  <p:clrMapOvr>
    <a:masterClrMapping/>
  </p:clrMapOvr>
  <p:transition advTm="6192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noFill/>
        </p:spPr>
        <p:txBody>
          <a:bodyPr>
            <a:noAutofit/>
          </a:bodyPr>
          <a:lstStyle/>
          <a:p>
            <a:r>
              <a:rPr lang="en-US" altLang="en-US" sz="3200" dirty="0" smtClean="0">
                <a:solidFill>
                  <a:srgbClr val="000000"/>
                </a:solidFill>
              </a:rPr>
              <a:t/>
            </a:r>
            <a:br>
              <a:rPr lang="en-US" altLang="en-US" sz="3200" dirty="0" smtClean="0">
                <a:solidFill>
                  <a:srgbClr val="000000"/>
                </a:solidFill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LAMP 1-hr Convection Development: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The importance of the predictors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7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 title="LAMP 1-hr Convection Development: Best obs system (init obs + adv obs) and best model system (MOS + HRRR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99424"/>
              </p:ext>
            </p:extLst>
          </p:nvPr>
        </p:nvGraphicFramePr>
        <p:xfrm>
          <a:off x="228600" y="1066800"/>
          <a:ext cx="8610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4600" y="1295400"/>
            <a:ext cx="2895600" cy="1938992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Best </a:t>
            </a:r>
            <a:r>
              <a:rPr lang="en-US" dirty="0" err="1" smtClean="0">
                <a:solidFill>
                  <a:srgbClr val="0000FF"/>
                </a:solidFill>
              </a:rPr>
              <a:t>obs</a:t>
            </a:r>
            <a:r>
              <a:rPr lang="en-US" dirty="0" smtClean="0">
                <a:solidFill>
                  <a:srgbClr val="0000FF"/>
                </a:solidFill>
              </a:rPr>
              <a:t> system (</a:t>
            </a:r>
            <a:r>
              <a:rPr lang="en-US" dirty="0" err="1" smtClean="0">
                <a:solidFill>
                  <a:srgbClr val="FF00FF"/>
                </a:solidFill>
              </a:rPr>
              <a:t>init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err="1" smtClean="0">
                <a:solidFill>
                  <a:srgbClr val="FF00FF"/>
                </a:solidFill>
              </a:rPr>
              <a:t>obs</a:t>
            </a:r>
            <a:r>
              <a:rPr lang="en-US" dirty="0" smtClean="0">
                <a:solidFill>
                  <a:srgbClr val="FF00FF"/>
                </a:solidFill>
              </a:rPr>
              <a:t> + </a:t>
            </a:r>
            <a:r>
              <a:rPr lang="en-US" dirty="0" err="1" smtClean="0">
                <a:solidFill>
                  <a:srgbClr val="FF00FF"/>
                </a:solidFill>
              </a:rPr>
              <a:t>adv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err="1" smtClean="0">
                <a:solidFill>
                  <a:srgbClr val="FF00FF"/>
                </a:solidFill>
              </a:rPr>
              <a:t>obs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and 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best model system (</a:t>
            </a:r>
            <a:r>
              <a:rPr lang="en-US" dirty="0" smtClean="0">
                <a:solidFill>
                  <a:srgbClr val="008000"/>
                </a:solidFill>
              </a:rPr>
              <a:t>MOS + HRRR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652433"/>
      </p:ext>
    </p:extLst>
  </p:cSld>
  <p:clrMapOvr>
    <a:masterClrMapping/>
  </p:clrMapOvr>
  <p:transition advTm="14432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noFill/>
        </p:spPr>
        <p:txBody>
          <a:bodyPr>
            <a:noAutofit/>
          </a:bodyPr>
          <a:lstStyle/>
          <a:p>
            <a:r>
              <a:rPr lang="en-US" altLang="en-US" sz="3200" dirty="0" smtClean="0">
                <a:solidFill>
                  <a:srgbClr val="000000"/>
                </a:solidFill>
              </a:rPr>
              <a:t/>
            </a:r>
            <a:br>
              <a:rPr lang="en-US" altLang="en-US" sz="3200" dirty="0" smtClean="0">
                <a:solidFill>
                  <a:srgbClr val="000000"/>
                </a:solidFill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LAMP 1-hr Convection Development: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The importance of the predictors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7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 title="LAMP 1-hr Convection Development: LAMP using best obs system and best model system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487869"/>
              </p:ext>
            </p:extLst>
          </p:nvPr>
        </p:nvGraphicFramePr>
        <p:xfrm>
          <a:off x="228600" y="1066800"/>
          <a:ext cx="8610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4600" y="1295400"/>
            <a:ext cx="2895600" cy="1569660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LAMP using best </a:t>
            </a:r>
            <a:r>
              <a:rPr lang="en-US" dirty="0" err="1" smtClean="0">
                <a:solidFill>
                  <a:srgbClr val="0000FF"/>
                </a:solidFill>
              </a:rPr>
              <a:t>obs</a:t>
            </a:r>
            <a:r>
              <a:rPr lang="en-US" dirty="0" smtClean="0">
                <a:solidFill>
                  <a:srgbClr val="0000FF"/>
                </a:solidFill>
              </a:rPr>
              <a:t> system 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and 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best model system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7" name="Straight Arrow Connector 6" title="Arrow"/>
          <p:cNvCxnSpPr>
            <a:stCxn id="6" idx="2"/>
          </p:cNvCxnSpPr>
          <p:nvPr/>
        </p:nvCxnSpPr>
        <p:spPr>
          <a:xfrm flipH="1">
            <a:off x="2438400" y="2865060"/>
            <a:ext cx="1524000" cy="8687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4494222"/>
      </p:ext>
    </p:extLst>
  </p:cSld>
  <p:clrMapOvr>
    <a:masterClrMapping/>
  </p:clrMapOvr>
  <p:transition advTm="36627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noFill/>
        </p:spPr>
        <p:txBody>
          <a:bodyPr>
            <a:noAutofit/>
          </a:bodyPr>
          <a:lstStyle/>
          <a:p>
            <a:r>
              <a:rPr lang="en-US" altLang="en-US" sz="3200" dirty="0" smtClean="0">
                <a:solidFill>
                  <a:srgbClr val="000000"/>
                </a:solidFill>
              </a:rPr>
              <a:t/>
            </a:r>
            <a:br>
              <a:rPr lang="en-US" altLang="en-US" sz="3200" dirty="0" smtClean="0">
                <a:solidFill>
                  <a:srgbClr val="000000"/>
                </a:solidFill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LAMP 1-hr Convection Development: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  <a:t>The importance of the predictors</a:t>
            </a:r>
            <a:br>
              <a:rPr lang="en-US" altLang="en-US" sz="32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7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 title="LAMP 1-hr Convection Development: Shows effect of removing only advected ob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572607"/>
              </p:ext>
            </p:extLst>
          </p:nvPr>
        </p:nvGraphicFramePr>
        <p:xfrm>
          <a:off x="228600" y="1066800"/>
          <a:ext cx="8610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4600" y="1295400"/>
            <a:ext cx="2895600" cy="1200328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Shows effect of removing only </a:t>
            </a:r>
            <a:r>
              <a:rPr lang="en-US" dirty="0" err="1" smtClean="0">
                <a:solidFill>
                  <a:srgbClr val="0000FF"/>
                </a:solidFill>
              </a:rPr>
              <a:t>advected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obs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7" name="Straight Arrow Connector 6" title="Arrow"/>
          <p:cNvCxnSpPr>
            <a:stCxn id="6" idx="2"/>
          </p:cNvCxnSpPr>
          <p:nvPr/>
        </p:nvCxnSpPr>
        <p:spPr>
          <a:xfrm flipH="1">
            <a:off x="2362200" y="2495728"/>
            <a:ext cx="1600200" cy="154287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015601"/>
      </p:ext>
    </p:extLst>
  </p:cSld>
  <p:clrMapOvr>
    <a:masterClrMapping/>
  </p:clrMapOvr>
  <p:transition advTm="11109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noFill/>
        </p:spPr>
        <p:txBody>
          <a:bodyPr>
            <a:noAutofit/>
          </a:bodyPr>
          <a:lstStyle/>
          <a:p>
            <a:r>
              <a:rPr lang="en-US" altLang="en-US" sz="3200" dirty="0" smtClean="0"/>
              <a:t/>
            </a:r>
            <a:br>
              <a:rPr lang="en-US" altLang="en-US" sz="3200" dirty="0" smtClean="0"/>
            </a:br>
            <a:r>
              <a:rPr lang="en-US" altLang="en-US" sz="3200" dirty="0" smtClean="0">
                <a:latin typeface="Arial"/>
                <a:cs typeface="Arial"/>
              </a:rPr>
              <a:t>LAMP 1-hr Convection Development:</a:t>
            </a:r>
            <a:br>
              <a:rPr lang="en-US" altLang="en-US" sz="3200" dirty="0" smtClean="0">
                <a:latin typeface="Arial"/>
                <a:cs typeface="Arial"/>
              </a:rPr>
            </a:br>
            <a:r>
              <a:rPr lang="en-US" altLang="en-US" sz="3200" dirty="0" smtClean="0">
                <a:latin typeface="Arial"/>
                <a:cs typeface="Arial"/>
              </a:rPr>
              <a:t>The importance of the predictors</a:t>
            </a:r>
            <a:br>
              <a:rPr lang="en-US" altLang="en-US" sz="3200" dirty="0" smtClean="0">
                <a:latin typeface="Arial"/>
                <a:cs typeface="Arial"/>
              </a:rPr>
            </a:b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7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 title="LAMP 1-hr Convection Development: Best set of predictors for LAMP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278196"/>
              </p:ext>
            </p:extLst>
          </p:nvPr>
        </p:nvGraphicFramePr>
        <p:xfrm>
          <a:off x="228600" y="1066800"/>
          <a:ext cx="8610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Left Arrow 5" title="Arrow"/>
          <p:cNvSpPr/>
          <p:nvPr/>
        </p:nvSpPr>
        <p:spPr>
          <a:xfrm rot="18817505">
            <a:off x="2571770" y="3270020"/>
            <a:ext cx="1792006" cy="293943"/>
          </a:xfrm>
          <a:prstGeom prst="leftArrow">
            <a:avLst>
              <a:gd name="adj1" fmla="val 50000"/>
              <a:gd name="adj2" fmla="val 83917"/>
            </a:avLst>
          </a:prstGeom>
          <a:solidFill>
            <a:srgbClr val="FF33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00" y="1600200"/>
            <a:ext cx="1905000" cy="1200328"/>
          </a:xfrm>
          <a:prstGeom prst="rect">
            <a:avLst/>
          </a:prstGeom>
          <a:solidFill>
            <a:srgbClr val="FF33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Best set of predictors for LAMP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645633"/>
      </p:ext>
    </p:extLst>
  </p:cSld>
  <p:clrMapOvr>
    <a:masterClrMapping/>
  </p:clrMapOvr>
  <p:transition advTm="16093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title="1-h forecast of LAMP lightning probability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52800"/>
            <a:ext cx="9144000" cy="3437068"/>
          </a:xfrm>
          <a:prstGeom prst="rect">
            <a:avLst/>
          </a:prstGeom>
        </p:spPr>
      </p:pic>
      <p:pic>
        <p:nvPicPr>
          <p:cNvPr id="5" name="Picture 4" title="TL obs 30-min count  ending 0014 z 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"/>
            <a:ext cx="9144000" cy="2919046"/>
          </a:xfrm>
          <a:prstGeom prst="rect">
            <a:avLst/>
          </a:prstGeom>
        </p:spPr>
      </p:pic>
      <p:grpSp>
        <p:nvGrpSpPr>
          <p:cNvPr id="12" name="Group 11" title=" HRRR ltng threat index (2-h fcst valid 0100 z)"/>
          <p:cNvGrpSpPr/>
          <p:nvPr/>
        </p:nvGrpSpPr>
        <p:grpSpPr>
          <a:xfrm>
            <a:off x="0" y="0"/>
            <a:ext cx="9144000" cy="3324999"/>
            <a:chOff x="0" y="0"/>
            <a:chExt cx="9144000" cy="3324999"/>
          </a:xfrm>
        </p:grpSpPr>
        <p:sp>
          <p:nvSpPr>
            <p:cNvPr id="13" name="TextBox 12"/>
            <p:cNvSpPr txBox="1"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LAMP </a:t>
              </a:r>
              <a:r>
                <a:rPr lang="en-US" b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Total Lightning   </a:t>
              </a:r>
              <a:r>
                <a:rPr lang="en-US" b="1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2017/03/07 </a:t>
              </a:r>
              <a:r>
                <a:rPr lang="en-US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0000z</a:t>
              </a:r>
              <a:r>
                <a:rPr lang="en-US" b="1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cycle</a:t>
              </a:r>
              <a:endParaRPr lang="en-US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90600" y="3071083"/>
              <a:ext cx="2438400" cy="2539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TL </a:t>
              </a:r>
              <a:r>
                <a:rPr lang="en-US" sz="1050" b="1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obs</a:t>
              </a:r>
              <a:r>
                <a:rPr lang="en-US" sz="1050" b="1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30-min count  ending 0014 z </a:t>
              </a:r>
              <a:endParaRPr lang="en-US" sz="105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334000" y="3048000"/>
              <a:ext cx="3200400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050" b="1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HRRR </a:t>
              </a:r>
              <a:r>
                <a:rPr lang="en-US" sz="1050" b="1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ltng</a:t>
              </a:r>
              <a:r>
                <a:rPr lang="en-US" sz="1050" b="1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threat index (2-h </a:t>
              </a:r>
              <a:r>
                <a:rPr lang="en-US" sz="1050" b="1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fcst</a:t>
              </a:r>
              <a:r>
                <a:rPr lang="en-US" sz="1050" b="1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valid 0100 z)</a:t>
              </a:r>
              <a:endParaRPr lang="en-US" sz="105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9" name="Oval 18" title="Oval"/>
          <p:cNvSpPr/>
          <p:nvPr/>
        </p:nvSpPr>
        <p:spPr>
          <a:xfrm>
            <a:off x="6553200" y="990600"/>
            <a:ext cx="685800" cy="10996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 title="Oval"/>
          <p:cNvSpPr/>
          <p:nvPr/>
        </p:nvSpPr>
        <p:spPr>
          <a:xfrm>
            <a:off x="6553200" y="3962400"/>
            <a:ext cx="685800" cy="10996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 title="Oval"/>
          <p:cNvSpPr/>
          <p:nvPr/>
        </p:nvSpPr>
        <p:spPr>
          <a:xfrm>
            <a:off x="1981200" y="990600"/>
            <a:ext cx="685800" cy="10996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 title="Oval"/>
          <p:cNvSpPr/>
          <p:nvPr/>
        </p:nvSpPr>
        <p:spPr>
          <a:xfrm>
            <a:off x="1981200" y="3962400"/>
            <a:ext cx="685800" cy="10996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 title="Arrow"/>
          <p:cNvCxnSpPr>
            <a:stCxn id="28" idx="0"/>
          </p:cNvCxnSpPr>
          <p:nvPr/>
        </p:nvCxnSpPr>
        <p:spPr>
          <a:xfrm flipH="1" flipV="1">
            <a:off x="2667000" y="1981200"/>
            <a:ext cx="1866900" cy="1981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 title="Arrow"/>
          <p:cNvCxnSpPr>
            <a:stCxn id="28" idx="1"/>
          </p:cNvCxnSpPr>
          <p:nvPr/>
        </p:nvCxnSpPr>
        <p:spPr>
          <a:xfrm flipH="1" flipV="1">
            <a:off x="2667000" y="4876800"/>
            <a:ext cx="457200" cy="550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315200" y="5257800"/>
            <a:ext cx="1676400" cy="83099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Good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verification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34" name="Straight Arrow Connector 33" title="Arrow"/>
          <p:cNvCxnSpPr/>
          <p:nvPr/>
        </p:nvCxnSpPr>
        <p:spPr>
          <a:xfrm flipH="1" flipV="1">
            <a:off x="7239000" y="4800600"/>
            <a:ext cx="609600" cy="4360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 title="Nothing"/>
          <p:cNvSpPr/>
          <p:nvPr/>
        </p:nvSpPr>
        <p:spPr>
          <a:xfrm>
            <a:off x="4572000" y="3352800"/>
            <a:ext cx="4572000" cy="3505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124200" y="3962400"/>
            <a:ext cx="2819400" cy="1938992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Observed lightning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trongly contributed to 1-h forecast of LAMP lightning probability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Content Placeholder 3" hidden="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Observed lightning strongly contributed to 1-h forecast of LAMP lightning probability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Observed lightning strongly contributed to 1-h forecast of LAMP lightning probability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4645600"/>
      </p:ext>
    </p:extLst>
  </p:cSld>
  <p:clrMapOvr>
    <a:masterClrMapping/>
  </p:clrMapOvr>
  <p:transition advTm="8579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33" grpId="0" animBg="1"/>
      <p:bldP spid="36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12" hidden="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B9F08-759F-4BD1-A7AD-25A2EC59791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228600" y="1371600"/>
            <a:ext cx="4191000" cy="1470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 dirty="0" smtClean="0">
                <a:latin typeface="Arial"/>
                <a:cs typeface="Arial"/>
              </a:rPr>
              <a:t>Alternative title:</a:t>
            </a:r>
            <a:br>
              <a:rPr lang="en-US" sz="3200" dirty="0" smtClean="0">
                <a:latin typeface="Arial"/>
                <a:cs typeface="Arial"/>
              </a:rPr>
            </a:br>
            <a:r>
              <a:rPr lang="en-US" sz="3200" dirty="0" smtClean="0">
                <a:latin typeface="Arial"/>
                <a:cs typeface="Arial"/>
              </a:rPr>
              <a:t>The Power of the </a:t>
            </a:r>
            <a:r>
              <a:rPr lang="en-US" sz="3200" dirty="0" err="1" smtClean="0">
                <a:latin typeface="Arial"/>
                <a:cs typeface="Arial"/>
              </a:rPr>
              <a:t>Obs</a:t>
            </a:r>
            <a:endParaRPr lang="en-US" sz="3200" dirty="0">
              <a:latin typeface="Arial"/>
              <a:cs typeface="Arial"/>
            </a:endParaRPr>
          </a:p>
        </p:txBody>
      </p:sp>
      <p:pic>
        <p:nvPicPr>
          <p:cNvPr id="5" name="Picture 4" descr="super-hero-red-cape-hi.png" title="The Power of the Ob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1" y="2803398"/>
            <a:ext cx="5638800" cy="37498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48400" y="44196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Obs</a:t>
            </a:r>
            <a:endParaRPr lang="en-US" b="1" dirty="0">
              <a:solidFill>
                <a:srgbClr val="FF0000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2" name="Alternative title: The Power of the Obs" hidden="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Alternative title: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The Power of the </a:t>
            </a:r>
            <a:r>
              <a:rPr lang="en-US" dirty="0" err="1">
                <a:latin typeface="Arial"/>
                <a:cs typeface="Arial"/>
              </a:rPr>
              <a:t>Obs</a:t>
            </a:r>
            <a:r>
              <a:rPr lang="en-US" dirty="0">
                <a:latin typeface="Arial"/>
                <a:cs typeface="Arial"/>
              </a:rPr>
              <a:t/>
            </a:r>
            <a:br>
              <a:rPr lang="en-US" dirty="0">
                <a:latin typeface="Arial"/>
                <a:cs typeface="Arial"/>
              </a:rPr>
            </a:b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4812399"/>
      </p:ext>
    </p:extLst>
  </p:cSld>
  <p:clrMapOvr>
    <a:masterClrMapping/>
  </p:clrMapOvr>
  <p:transition advTm="12218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2895600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3366FF"/>
                </a:solidFill>
              </a:rPr>
              <a:t>LAMP </a:t>
            </a:r>
            <a:r>
              <a:rPr lang="en-US" sz="3200" dirty="0">
                <a:solidFill>
                  <a:srgbClr val="3366FF"/>
                </a:solidFill>
              </a:rPr>
              <a:t>15-minute updates for </a:t>
            </a:r>
          </a:p>
          <a:p>
            <a:pPr algn="ctr"/>
            <a:r>
              <a:rPr lang="en-US" sz="3200" dirty="0">
                <a:solidFill>
                  <a:srgbClr val="3366FF"/>
                </a:solidFill>
              </a:rPr>
              <a:t>ceiling and visibility guidance</a:t>
            </a:r>
          </a:p>
        </p:txBody>
      </p:sp>
      <p:sp>
        <p:nvSpPr>
          <p:cNvPr id="6" name="Text Placeholder 5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B9F08-759F-4BD1-A7AD-25A2EC597917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LAMP 15-minute updates for ceiling and visibility guidance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3366FF"/>
                </a:solidFill>
              </a:rPr>
              <a:t>LAMP 15-minute updates for </a:t>
            </a:r>
            <a:br>
              <a:rPr lang="en-US" dirty="0">
                <a:solidFill>
                  <a:srgbClr val="3366FF"/>
                </a:solidFill>
              </a:rPr>
            </a:br>
            <a:r>
              <a:rPr lang="en-US" dirty="0">
                <a:solidFill>
                  <a:srgbClr val="3366FF"/>
                </a:solidFill>
              </a:rPr>
              <a:t>ceiling and visibility guidance</a:t>
            </a:r>
            <a:br>
              <a:rPr lang="en-US" dirty="0">
                <a:solidFill>
                  <a:srgbClr val="3366FF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342388"/>
      </p:ext>
    </p:extLst>
  </p:cSld>
  <p:clrMapOvr>
    <a:masterClrMapping/>
  </p:clrMapOvr>
  <p:transition advTm="1775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4800" y="1066800"/>
            <a:ext cx="8686800" cy="259080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lIns="91425" tIns="91425" rIns="91425" bIns="91425" rtlCol="0" anchor="t" anchorCtr="0">
            <a:noAutofit/>
          </a:bodyPr>
          <a:lstStyle>
            <a:lvl1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>
              <a:spcBef>
                <a:spcPct val="200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Background: </a:t>
            </a:r>
            <a:r>
              <a:rPr lang="en-US" altLang="en-US" sz="2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Historically, LAMP products have only used the “hourly” METAR observations taken at the “top of the hour,” even if a more recent METAR observation was available, and SPECI* observations were not considered </a:t>
            </a:r>
            <a: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/>
            </a:r>
            <a:b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endParaRPr lang="en-US" altLang="en-US" sz="2000" dirty="0" smtClean="0">
              <a:solidFill>
                <a:srgbClr val="00B05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0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LAMP/GLMP v2.1.0 – operational January 25, 2018:</a:t>
            </a:r>
            <a:endParaRPr lang="en-US" altLang="en-US" sz="2000" dirty="0">
              <a:solidFill>
                <a:srgbClr val="0070C0"/>
              </a:solidFill>
              <a:latin typeface="Arial" pitchFamily="34" charset="0"/>
              <a:ea typeface="ＭＳ Ｐゴシック" pitchFamily="34" charset="-128"/>
              <a:cs typeface="ＭＳ Ｐゴシック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00B050"/>
              </a:buClr>
              <a:buFont typeface="Wingdings" charset="2"/>
              <a:buChar char="§"/>
            </a:pPr>
            <a: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Improved </a:t>
            </a:r>
            <a:r>
              <a:rPr lang="en-US" altLang="en-US" sz="2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the 0</a:t>
            </a:r>
            <a: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-3 </a:t>
            </a:r>
            <a:r>
              <a:rPr lang="en-US" altLang="en-US" sz="2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hour Ceiling Height and Visibility forecast guidance by utilizing all available </a:t>
            </a:r>
            <a: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METAR and SPECI </a:t>
            </a:r>
            <a:r>
              <a:rPr lang="en-US" altLang="en-US" sz="2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observations to infuse the most recent information into the LAMP system and produce rapidly-refreshing updates every 15-minutes </a:t>
            </a:r>
          </a:p>
          <a:p>
            <a:pPr marL="742950" lvl="1" indent="-285750">
              <a:spcBef>
                <a:spcPct val="20000"/>
              </a:spcBef>
              <a:buClr>
                <a:srgbClr val="00B050"/>
              </a:buClr>
              <a:buFont typeface="Wingdings" charset="2"/>
              <a:buChar char="§"/>
            </a:pPr>
            <a:endParaRPr lang="en-US" altLang="en-US" sz="2000" dirty="0">
              <a:solidFill>
                <a:srgbClr val="00B05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00B050"/>
              </a:buClr>
              <a:buFont typeface="Wingdings" charset="2"/>
              <a:buChar char="§"/>
            </a:pPr>
            <a:r>
              <a:rPr lang="en-US" altLang="en-US" sz="2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Task Funded via the FAA Aviation Weather Research Program for Ceiling and </a:t>
            </a:r>
            <a: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Visibility</a:t>
            </a:r>
            <a:b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/>
            </a:r>
            <a:b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/>
            </a:r>
            <a:b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endParaRPr lang="en-US" altLang="en-US" sz="2000" dirty="0" smtClean="0">
              <a:solidFill>
                <a:srgbClr val="00B05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spcBef>
                <a:spcPct val="20000"/>
              </a:spcBef>
              <a:buClrTx/>
            </a:pPr>
            <a:r>
              <a:rPr lang="en-US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ＭＳ Ｐゴシック" pitchFamily="34" charset="-128"/>
              </a:rPr>
              <a:t>*SPECI (“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ＭＳ Ｐゴシック" pitchFamily="34" charset="-128"/>
              </a:rPr>
              <a:t>Aviation Selected Special Weather Report”) as defined by the FMH-1: “</a:t>
            </a:r>
            <a:r>
              <a:rPr lang="en-US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ＭＳ Ｐゴシック" pitchFamily="34" charset="-128"/>
              </a:rPr>
              <a:t>SPECI is an unscheduled report that is taken when any of a set of significant criteria have been observed”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2600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7" name="Shape 201"/>
          <p:cNvSpPr txBox="1"/>
          <p:nvPr/>
        </p:nvSpPr>
        <p:spPr>
          <a:xfrm>
            <a:off x="447450" y="0"/>
            <a:ext cx="8249100" cy="106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</a:pPr>
            <a:r>
              <a:rPr lang="en-US" sz="3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LAMP </a:t>
            </a:r>
            <a:r>
              <a:rPr lang="en" sz="3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15-minute </a:t>
            </a:r>
            <a:r>
              <a:rPr lang="en" sz="3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updates for </a:t>
            </a:r>
            <a:endParaRPr lang="en-US" sz="3000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</a:pPr>
            <a:r>
              <a:rPr lang="en" sz="3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ceiling </a:t>
            </a:r>
            <a:r>
              <a:rPr lang="en" sz="3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visibility guidance</a:t>
            </a: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 Placeholder 3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B9F08-759F-4BD1-A7AD-25A2EC597917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LAMP 15-minute updates for ceiling and visibility guidance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LAMP 15-minute updates for ceiling and visibility guidance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6856256"/>
      </p:ext>
    </p:extLst>
  </p:cSld>
  <p:clrMapOvr>
    <a:masterClrMapping/>
  </p:clrMapOvr>
  <p:transition advTm="36037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4800" y="1066800"/>
            <a:ext cx="8686800" cy="259080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lIns="91425" tIns="91425" rIns="91425" bIns="91425" rtlCol="0" anchor="t" anchorCtr="0">
            <a:noAutofit/>
          </a:bodyPr>
          <a:lstStyle>
            <a:lvl1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>
              <a:spcBef>
                <a:spcPct val="20000"/>
              </a:spcBef>
              <a:buClrTx/>
              <a:buFont typeface="Arial"/>
              <a:buChar char="•"/>
            </a:pPr>
            <a:r>
              <a:rPr lang="en-US" altLang="en-US" sz="20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Specific benefits: </a:t>
            </a:r>
          </a:p>
          <a:p>
            <a:pPr marL="742950" lvl="1" indent="-285750">
              <a:spcBef>
                <a:spcPct val="20000"/>
              </a:spcBef>
              <a:buClr>
                <a:srgbClr val="00B050"/>
              </a:buClr>
              <a:buFont typeface="Wingdings" charset="2"/>
              <a:buChar char="§"/>
            </a:pPr>
            <a: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Helicopter </a:t>
            </a:r>
            <a:r>
              <a:rPr lang="en-US" altLang="en-US" sz="2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Emergency Medical Services (HEMS) operators rely on observational analysis and very short-term forecasts to make decisions about operations.  Updated LAMP guidance will be available for the NWS Aviation Weather Center’s Helicopter Emergency Medical Services (HEMS) </a:t>
            </a:r>
            <a: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Tool</a:t>
            </a:r>
            <a:b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endParaRPr lang="en-US" altLang="en-US" sz="2000" dirty="0">
              <a:solidFill>
                <a:srgbClr val="00B05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ClrTx/>
              <a:buFont typeface="Arial"/>
              <a:buChar char="•"/>
            </a:pPr>
            <a:r>
              <a:rPr lang="en-US" altLang="en-US" sz="20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The </a:t>
            </a:r>
            <a:r>
              <a:rPr lang="en-US" altLang="en-US" sz="20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following </a:t>
            </a:r>
            <a:r>
              <a:rPr lang="en-US" altLang="en-US" sz="20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slides show </a:t>
            </a:r>
            <a:r>
              <a:rPr lang="en-US" altLang="en-US" sz="20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the </a:t>
            </a:r>
            <a:r>
              <a:rPr lang="en-US" altLang="en-US" sz="2000" dirty="0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b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enefit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of using the most recent observations including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Specials</a:t>
            </a:r>
            <a:endParaRPr lang="en-US" sz="2000" dirty="0">
              <a:solidFill>
                <a:srgbClr val="FF0000"/>
              </a:solidFill>
              <a:latin typeface="Arial" pitchFamily="34" charset="0"/>
              <a:ea typeface="ＭＳ Ｐゴシック" pitchFamily="34" charset="-128"/>
              <a:cs typeface="ＭＳ Ｐゴシック" charset="0"/>
            </a:endParaRPr>
          </a:p>
        </p:txBody>
      </p:sp>
      <p:sp>
        <p:nvSpPr>
          <p:cNvPr id="4" name="Text Placeholder 3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B9F08-759F-4BD1-A7AD-25A2EC597917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7" name="Shape 201"/>
          <p:cNvSpPr txBox="1"/>
          <p:nvPr/>
        </p:nvSpPr>
        <p:spPr>
          <a:xfrm>
            <a:off x="447450" y="0"/>
            <a:ext cx="8249100" cy="106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</a:pPr>
            <a:r>
              <a:rPr lang="en-US" sz="3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LAMP </a:t>
            </a:r>
            <a:r>
              <a:rPr lang="en" sz="3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15-minute </a:t>
            </a:r>
            <a:r>
              <a:rPr lang="en" sz="3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updates for </a:t>
            </a:r>
            <a:endParaRPr lang="en-US" sz="3000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</a:pPr>
            <a:r>
              <a:rPr lang="en" sz="3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ceiling </a:t>
            </a:r>
            <a:r>
              <a:rPr lang="en" sz="3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visibility guidance</a:t>
            </a: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LAMP 15-minute updates for ceiling and visibility guidance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LAMP 15-minute updates for ceiling and visibility guidance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0237211"/>
      </p:ext>
    </p:extLst>
  </p:cSld>
  <p:clrMapOvr>
    <a:masterClrMapping/>
  </p:clrMapOvr>
  <p:transition advTm="37011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 title="Ceiling &lt; 1000 ft 1200 UTC, Summer 20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267786"/>
              </p:ext>
            </p:extLst>
          </p:nvPr>
        </p:nvGraphicFramePr>
        <p:xfrm>
          <a:off x="60967" y="304800"/>
          <a:ext cx="4434833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 title="Visibility &lt; 3 mi 1200 UTC, Summer 20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0556001"/>
              </p:ext>
            </p:extLst>
          </p:nvPr>
        </p:nvGraphicFramePr>
        <p:xfrm>
          <a:off x="4632967" y="304800"/>
          <a:ext cx="4434833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0301" y="0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Benefit of using the most recent observations including Specials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5" name="Text Placeholder 4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B9F08-759F-4BD1-A7AD-25A2EC597917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Benefit of using the most recent observations including Specials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FF"/>
                </a:solidFill>
              </a:rPr>
              <a:t>Benefit of using the most recent observations including Specials</a:t>
            </a:r>
            <a:br>
              <a:rPr lang="en-US" dirty="0">
                <a:solidFill>
                  <a:srgbClr val="0000FF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382183"/>
      </p:ext>
    </p:extLst>
  </p:cSld>
  <p:clrMapOvr>
    <a:masterClrMapping/>
  </p:clrMapOvr>
  <p:transition advTm="28805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2" name="Shape 202"/>
          <p:cNvSpPr txBox="1"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/>
            <a:fld id="{00000000-1234-1234-1234-123412341234}" type="slidenum">
              <a:rPr lang="en" smtClean="0">
                <a:sym typeface="Arial"/>
              </a:rPr>
              <a:pPr lvl="0"/>
              <a:t>24</a:t>
            </a:fld>
            <a:endParaRPr lang="en">
              <a:sym typeface="Arial"/>
            </a:endParaRPr>
          </a:p>
        </p:txBody>
      </p:sp>
      <p:graphicFrame>
        <p:nvGraphicFramePr>
          <p:cNvPr id="7" name="Chart 6" title="Ceiling &lt; 1000 ft 1200 UTC, Summer 20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6656575"/>
              </p:ext>
            </p:extLst>
          </p:nvPr>
        </p:nvGraphicFramePr>
        <p:xfrm>
          <a:off x="60967" y="304800"/>
          <a:ext cx="4434833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Chart 3" title="Visibility &lt; 3 mi 1200 UTC, Summer 20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3900378"/>
              </p:ext>
            </p:extLst>
          </p:nvPr>
        </p:nvGraphicFramePr>
        <p:xfrm>
          <a:off x="4632967" y="304800"/>
          <a:ext cx="4434833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15" name="Group 14" title="Base Run of LAMP using the most recent observations (pink line) improves over operational LAMP (green line) in early projections."/>
          <p:cNvGrpSpPr/>
          <p:nvPr/>
        </p:nvGrpSpPr>
        <p:grpSpPr>
          <a:xfrm>
            <a:off x="76200" y="1752600"/>
            <a:ext cx="8991600" cy="4979572"/>
            <a:chOff x="76200" y="1752600"/>
            <a:chExt cx="8991600" cy="4979572"/>
          </a:xfrm>
        </p:grpSpPr>
        <p:sp>
          <p:nvSpPr>
            <p:cNvPr id="5" name="TextBox 4"/>
            <p:cNvSpPr txBox="1"/>
            <p:nvPr/>
          </p:nvSpPr>
          <p:spPr>
            <a:xfrm>
              <a:off x="76200" y="6024286"/>
              <a:ext cx="8991600" cy="707886"/>
            </a:xfrm>
            <a:prstGeom prst="rect">
              <a:avLst/>
            </a:prstGeom>
            <a:solidFill>
              <a:srgbClr val="97DCFF"/>
            </a:solidFill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Base Run of LAMP using the </a:t>
              </a:r>
              <a:r>
                <a:rPr lang="en-US" sz="2000" dirty="0" smtClean="0">
                  <a:solidFill>
                    <a:srgbClr val="0000FF"/>
                  </a:solidFill>
                </a:rPr>
                <a:t>most recent observations</a:t>
              </a:r>
              <a:r>
                <a:rPr lang="en-US" sz="2000" dirty="0" smtClean="0"/>
                <a:t> (</a:t>
              </a:r>
              <a:r>
                <a:rPr lang="en-US" sz="2000" dirty="0" smtClean="0">
                  <a:solidFill>
                    <a:srgbClr val="FF00FF"/>
                  </a:solidFill>
                </a:rPr>
                <a:t>pink line</a:t>
              </a:r>
              <a:r>
                <a:rPr lang="en-US" sz="2000" dirty="0" smtClean="0"/>
                <a:t>) improves over </a:t>
              </a:r>
              <a:r>
                <a:rPr lang="en-US" sz="2000" dirty="0" smtClean="0">
                  <a:solidFill>
                    <a:srgbClr val="008000"/>
                  </a:solidFill>
                </a:rPr>
                <a:t>operational LAMP </a:t>
              </a:r>
              <a:r>
                <a:rPr lang="en-US" sz="2000" dirty="0" smtClean="0"/>
                <a:t>(</a:t>
              </a:r>
              <a:r>
                <a:rPr lang="en-US" sz="2000" dirty="0" smtClean="0">
                  <a:solidFill>
                    <a:srgbClr val="008000"/>
                  </a:solidFill>
                </a:rPr>
                <a:t>green line</a:t>
              </a:r>
              <a:r>
                <a:rPr lang="en-US" sz="2000" dirty="0" smtClean="0"/>
                <a:t>) in early projections.</a:t>
              </a:r>
              <a:endParaRPr lang="en-US" sz="2000" dirty="0"/>
            </a:p>
          </p:txBody>
        </p:sp>
        <p:cxnSp>
          <p:nvCxnSpPr>
            <p:cNvPr id="6" name="Straight Arrow Connector 5"/>
            <p:cNvCxnSpPr>
              <a:stCxn id="5" idx="0"/>
            </p:cNvCxnSpPr>
            <p:nvPr/>
          </p:nvCxnSpPr>
          <p:spPr>
            <a:xfrm flipH="1" flipV="1">
              <a:off x="1981200" y="3200400"/>
              <a:ext cx="2590800" cy="2823886"/>
            </a:xfrm>
            <a:prstGeom prst="straightConnector1">
              <a:avLst/>
            </a:prstGeom>
            <a:ln w="28575">
              <a:solidFill>
                <a:srgbClr val="16164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990600" y="1752600"/>
              <a:ext cx="1295400" cy="1600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2" name="Oval 11"/>
            <p:cNvSpPr/>
            <p:nvPr/>
          </p:nvSpPr>
          <p:spPr>
            <a:xfrm>
              <a:off x="5638800" y="2514600"/>
              <a:ext cx="1295400" cy="1600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13" name="Straight Arrow Connector 12"/>
            <p:cNvCxnSpPr>
              <a:stCxn id="5" idx="0"/>
              <a:endCxn id="12" idx="4"/>
            </p:cNvCxnSpPr>
            <p:nvPr/>
          </p:nvCxnSpPr>
          <p:spPr>
            <a:xfrm flipV="1">
              <a:off x="4572000" y="4114800"/>
              <a:ext cx="1714500" cy="1909486"/>
            </a:xfrm>
            <a:prstGeom prst="straightConnector1">
              <a:avLst/>
            </a:prstGeom>
            <a:ln w="28575">
              <a:solidFill>
                <a:srgbClr val="16164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30301" y="0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Benefit of using the most recent observations including Specials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" name="Benefit of using the most recent observations including Specials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FF"/>
                </a:solidFill>
              </a:rPr>
              <a:t>Benefit of using the most recent observations including Specials</a:t>
            </a:r>
            <a:br>
              <a:rPr lang="en-US" dirty="0">
                <a:solidFill>
                  <a:srgbClr val="0000FF"/>
                </a:solidFill>
              </a:rPr>
            </a:b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3598450"/>
      </p:ext>
    </p:extLst>
  </p:cSld>
  <p:clrMapOvr>
    <a:masterClrMapping/>
  </p:clrMapOvr>
  <p:transition advTm="136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4800" y="2133600"/>
            <a:ext cx="8686800" cy="259080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lIns="91425" tIns="91425" rIns="91425" bIns="91425" rtlCol="0" anchor="t" anchorCtr="0">
            <a:noAutofit/>
          </a:bodyPr>
          <a:lstStyle>
            <a:lvl1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>
              <a:spcBef>
                <a:spcPct val="20000"/>
              </a:spcBef>
              <a:buClrTx/>
              <a:buFont typeface="Arial"/>
              <a:buChar char="•"/>
            </a:pPr>
            <a:r>
              <a:rPr lang="en-US" altLang="en-US" sz="20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LAMP/GLMP v2.1.0 – operational January 25, </a:t>
            </a:r>
            <a:r>
              <a:rPr lang="en-US" altLang="en-US" sz="20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2018: </a:t>
            </a:r>
          </a:p>
          <a:p>
            <a:pPr marL="742950" lvl="1" indent="-285750">
              <a:spcBef>
                <a:spcPct val="20000"/>
              </a:spcBef>
              <a:buClr>
                <a:srgbClr val="00B050"/>
              </a:buClr>
              <a:buFont typeface="Wingdings" charset="2"/>
              <a:buChar char="§"/>
            </a:pPr>
            <a:r>
              <a:rPr lang="en-US" altLang="en-US" sz="2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In </a:t>
            </a:r>
            <a: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addition, </a:t>
            </a:r>
            <a:r>
              <a:rPr lang="en-US" altLang="en-US" sz="2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run 3 extra times per hour for ceiling and visibility only, going out 3 </a:t>
            </a:r>
            <a: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hours and using the most recent observations</a:t>
            </a:r>
            <a:br>
              <a:rPr lang="en-US" altLang="en-US" sz="2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endParaRPr lang="en-US" altLang="en-US" sz="2000" dirty="0" smtClean="0">
              <a:solidFill>
                <a:srgbClr val="00B05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ClrTx/>
              <a:buFont typeface="Arial"/>
              <a:buChar char="•"/>
            </a:pPr>
            <a:r>
              <a:rPr lang="en-US" altLang="en-US" sz="20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The following </a:t>
            </a:r>
            <a:r>
              <a:rPr lang="en-US" altLang="en-US" sz="20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shows the </a:t>
            </a:r>
            <a:r>
              <a:rPr lang="en-US" altLang="en-US" sz="2000" dirty="0" smtClean="0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benefit </a:t>
            </a:r>
            <a:r>
              <a:rPr lang="en-US" altLang="en-US" sz="2000" dirty="0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of frequent updates using the most recent observation</a:t>
            </a:r>
          </a:p>
        </p:txBody>
      </p:sp>
      <p:sp>
        <p:nvSpPr>
          <p:cNvPr id="7" name="Shape 201"/>
          <p:cNvSpPr txBox="1"/>
          <p:nvPr/>
        </p:nvSpPr>
        <p:spPr>
          <a:xfrm>
            <a:off x="447450" y="0"/>
            <a:ext cx="8249100" cy="106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</a:pPr>
            <a:r>
              <a:rPr lang="en-US" sz="3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LAMP </a:t>
            </a:r>
            <a:r>
              <a:rPr lang="en" sz="3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15-minute </a:t>
            </a:r>
            <a:r>
              <a:rPr lang="en" sz="3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updates for </a:t>
            </a:r>
            <a:endParaRPr lang="en-US" sz="3000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</a:pPr>
            <a:r>
              <a:rPr lang="en" sz="3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ceiling </a:t>
            </a:r>
            <a:r>
              <a:rPr lang="en" sz="3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visibility guidance</a:t>
            </a: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 Placeholder 3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B9F08-759F-4BD1-A7AD-25A2EC597917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LAMP 15-minute updates for ceiling and visibility guidance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LAMP 15-minute updates for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ceiling and visibility guidance</a:t>
            </a:r>
            <a:r>
              <a:rPr lang="en-US" b="0" dirty="0">
                <a:solidFill>
                  <a:srgbClr val="000000"/>
                </a:solidFill>
              </a:rPr>
              <a:t/>
            </a:r>
            <a:br>
              <a:rPr lang="en-US" b="0" dirty="0">
                <a:solidFill>
                  <a:srgbClr val="000000"/>
                </a:solidFill>
              </a:rPr>
            </a:b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2094035"/>
      </p:ext>
    </p:extLst>
  </p:cSld>
  <p:clrMapOvr>
    <a:masterClrMapping/>
  </p:clrMapOvr>
  <p:transition advTm="2335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508" y="76200"/>
            <a:ext cx="8229600" cy="7620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GLMP Visibility from 17:30 UTC cycle</a:t>
            </a:r>
            <a:br>
              <a:rPr lang="en-US" sz="3200" dirty="0" smtClean="0">
                <a:latin typeface="Arial"/>
                <a:cs typeface="Arial"/>
              </a:rPr>
            </a:br>
            <a:r>
              <a:rPr lang="en-US" sz="3200" dirty="0" smtClean="0">
                <a:latin typeface="Arial"/>
                <a:cs typeface="Arial"/>
              </a:rPr>
              <a:t>00-hr projection (analysis)</a:t>
            </a:r>
            <a:endParaRPr lang="en-US" sz="3200" dirty="0">
              <a:latin typeface="Arial"/>
              <a:cs typeface="Arial"/>
            </a:endParaRPr>
          </a:p>
        </p:txBody>
      </p:sp>
      <p:pic>
        <p:nvPicPr>
          <p:cNvPr id="6" name="Content Placeholder 5" title="GLMP Visibility from 17:30 UTC cycle 00-hr projection (analysis) 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445" y="1143000"/>
            <a:ext cx="7429110" cy="5584943"/>
          </a:xfrm>
          <a:ln>
            <a:solidFill>
              <a:srgbClr val="0000FF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/>
              <a:t>26</a:t>
            </a:fld>
            <a:endParaRPr lang="en-US"/>
          </a:p>
        </p:txBody>
      </p:sp>
      <p:sp>
        <p:nvSpPr>
          <p:cNvPr id="7" name="Oval 6" title="Oval"/>
          <p:cNvSpPr/>
          <p:nvPr/>
        </p:nvSpPr>
        <p:spPr>
          <a:xfrm>
            <a:off x="3733800" y="2514600"/>
            <a:ext cx="533400" cy="4572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 title="Oval"/>
          <p:cNvSpPr/>
          <p:nvPr/>
        </p:nvSpPr>
        <p:spPr>
          <a:xfrm>
            <a:off x="4343400" y="2438400"/>
            <a:ext cx="5334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 title="Oval"/>
          <p:cNvSpPr/>
          <p:nvPr/>
        </p:nvSpPr>
        <p:spPr>
          <a:xfrm>
            <a:off x="5410200" y="2895600"/>
            <a:ext cx="3810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 title="Oval"/>
          <p:cNvSpPr/>
          <p:nvPr/>
        </p:nvSpPr>
        <p:spPr>
          <a:xfrm>
            <a:off x="1219200" y="2438400"/>
            <a:ext cx="304800" cy="838200"/>
          </a:xfrm>
          <a:prstGeom prst="ellipse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210415"/>
      </p:ext>
    </p:extLst>
  </p:cSld>
  <p:clrMapOvr>
    <a:masterClrMapping/>
  </p:clrMapOvr>
  <p:transition advTm="1975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508" y="76200"/>
            <a:ext cx="8229600" cy="7620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GLMP Visibility from 17:45 UTC cycle</a:t>
            </a:r>
            <a:br>
              <a:rPr lang="en-US" sz="3200" dirty="0" smtClean="0">
                <a:latin typeface="Arial"/>
                <a:cs typeface="Arial"/>
              </a:rPr>
            </a:br>
            <a:r>
              <a:rPr lang="en-US" sz="3200" dirty="0" smtClean="0">
                <a:latin typeface="Arial"/>
                <a:cs typeface="Arial"/>
              </a:rPr>
              <a:t>00-hr projection (analysis)</a:t>
            </a:r>
            <a:endParaRPr lang="en-US" sz="3200" dirty="0">
              <a:latin typeface="Arial"/>
              <a:cs typeface="Arial"/>
            </a:endParaRPr>
          </a:p>
        </p:txBody>
      </p:sp>
      <p:pic>
        <p:nvPicPr>
          <p:cNvPr id="6" name="Content Placeholder 5" title="GLMP Visibility from 17:45 UTC cycle 00-hr projection (analysis)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445" y="1143000"/>
            <a:ext cx="7429110" cy="5584942"/>
          </a:xfrm>
          <a:ln>
            <a:solidFill>
              <a:srgbClr val="0000FF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/>
              <a:t>27</a:t>
            </a:fld>
            <a:endParaRPr lang="en-US"/>
          </a:p>
        </p:txBody>
      </p:sp>
      <p:sp>
        <p:nvSpPr>
          <p:cNvPr id="8" name="Oval 7" title="Oval"/>
          <p:cNvSpPr/>
          <p:nvPr/>
        </p:nvSpPr>
        <p:spPr>
          <a:xfrm>
            <a:off x="3733800" y="2514600"/>
            <a:ext cx="533400" cy="4572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 title="Oval"/>
          <p:cNvSpPr/>
          <p:nvPr/>
        </p:nvSpPr>
        <p:spPr>
          <a:xfrm>
            <a:off x="4343400" y="2438400"/>
            <a:ext cx="5334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 title="Oval"/>
          <p:cNvSpPr/>
          <p:nvPr/>
        </p:nvSpPr>
        <p:spPr>
          <a:xfrm>
            <a:off x="5410200" y="2895600"/>
            <a:ext cx="3810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 title="Oval"/>
          <p:cNvSpPr/>
          <p:nvPr/>
        </p:nvSpPr>
        <p:spPr>
          <a:xfrm>
            <a:off x="1219200" y="2438400"/>
            <a:ext cx="304800" cy="838200"/>
          </a:xfrm>
          <a:prstGeom prst="ellipse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442552"/>
      </p:ext>
    </p:extLst>
  </p:cSld>
  <p:clrMapOvr>
    <a:masterClrMapping/>
  </p:clrMapOvr>
  <p:transition advTm="6605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508" y="76200"/>
            <a:ext cx="8229600" cy="7620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GLMP Visibility from 17:30 UTC cycle</a:t>
            </a:r>
            <a:br>
              <a:rPr lang="en-US" sz="3200" dirty="0" smtClean="0">
                <a:latin typeface="Arial"/>
                <a:cs typeface="Arial"/>
              </a:rPr>
            </a:br>
            <a:r>
              <a:rPr lang="en-US" sz="3200" dirty="0" smtClean="0">
                <a:latin typeface="Arial"/>
                <a:cs typeface="Arial"/>
              </a:rPr>
              <a:t>01-hr projection (forecast)</a:t>
            </a:r>
            <a:endParaRPr lang="en-US" sz="3200" dirty="0">
              <a:latin typeface="Arial"/>
              <a:cs typeface="Arial"/>
            </a:endParaRPr>
          </a:p>
        </p:txBody>
      </p:sp>
      <p:pic>
        <p:nvPicPr>
          <p:cNvPr id="6" name="Content Placeholder 5" title="GLMP Visibility from 17:30 UTC cycle 01-hr projection (forecast)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445" y="1143000"/>
            <a:ext cx="7429110" cy="5584942"/>
          </a:xfrm>
          <a:ln>
            <a:solidFill>
              <a:srgbClr val="0000FF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/>
              <a:t>28</a:t>
            </a:fld>
            <a:endParaRPr lang="en-US"/>
          </a:p>
        </p:txBody>
      </p:sp>
      <p:sp>
        <p:nvSpPr>
          <p:cNvPr id="7" name="Oval 6" title="Oval"/>
          <p:cNvSpPr/>
          <p:nvPr/>
        </p:nvSpPr>
        <p:spPr>
          <a:xfrm>
            <a:off x="3733800" y="2514600"/>
            <a:ext cx="533400" cy="4572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 title="Oval"/>
          <p:cNvSpPr/>
          <p:nvPr/>
        </p:nvSpPr>
        <p:spPr>
          <a:xfrm>
            <a:off x="4343400" y="2438400"/>
            <a:ext cx="5334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 title="Oval"/>
          <p:cNvSpPr/>
          <p:nvPr/>
        </p:nvSpPr>
        <p:spPr>
          <a:xfrm>
            <a:off x="5410200" y="2895600"/>
            <a:ext cx="3810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 title="Oval"/>
          <p:cNvSpPr/>
          <p:nvPr/>
        </p:nvSpPr>
        <p:spPr>
          <a:xfrm>
            <a:off x="1219200" y="2438400"/>
            <a:ext cx="304800" cy="838200"/>
          </a:xfrm>
          <a:prstGeom prst="ellipse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896667"/>
      </p:ext>
    </p:extLst>
  </p:cSld>
  <p:clrMapOvr>
    <a:masterClrMapping/>
  </p:clrMapOvr>
  <p:transition advTm="5726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508" y="76200"/>
            <a:ext cx="8229600" cy="7620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GLMP Visibility from 17:45 UTC cycle</a:t>
            </a:r>
            <a:br>
              <a:rPr lang="en-US" sz="3200" dirty="0" smtClean="0">
                <a:latin typeface="Arial"/>
                <a:cs typeface="Arial"/>
              </a:rPr>
            </a:br>
            <a:r>
              <a:rPr lang="en-US" sz="3200" dirty="0" smtClean="0">
                <a:latin typeface="Arial"/>
                <a:cs typeface="Arial"/>
              </a:rPr>
              <a:t>01-hr projection (forecast)</a:t>
            </a:r>
            <a:endParaRPr lang="en-US" sz="3200" dirty="0">
              <a:latin typeface="Arial"/>
              <a:cs typeface="Arial"/>
            </a:endParaRPr>
          </a:p>
        </p:txBody>
      </p:sp>
      <p:pic>
        <p:nvPicPr>
          <p:cNvPr id="6" name="Content Placeholder 5" title="GLMP Visibility from 17:45 UTC cycle 01-hr projection (forecast)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445" y="1143000"/>
            <a:ext cx="7429109" cy="5584942"/>
          </a:xfrm>
          <a:ln>
            <a:solidFill>
              <a:srgbClr val="0000FF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/>
              <a:t>29</a:t>
            </a:fld>
            <a:endParaRPr lang="en-US"/>
          </a:p>
        </p:txBody>
      </p:sp>
      <p:sp>
        <p:nvSpPr>
          <p:cNvPr id="7" name="Oval 6" title="Oval"/>
          <p:cNvSpPr/>
          <p:nvPr/>
        </p:nvSpPr>
        <p:spPr>
          <a:xfrm>
            <a:off x="3733800" y="2514600"/>
            <a:ext cx="533400" cy="4572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 title="Oval"/>
          <p:cNvSpPr/>
          <p:nvPr/>
        </p:nvSpPr>
        <p:spPr>
          <a:xfrm>
            <a:off x="4343400" y="2438400"/>
            <a:ext cx="5334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 title="Oval"/>
          <p:cNvSpPr/>
          <p:nvPr/>
        </p:nvSpPr>
        <p:spPr>
          <a:xfrm>
            <a:off x="5410200" y="2895600"/>
            <a:ext cx="3810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 title="Oval"/>
          <p:cNvSpPr/>
          <p:nvPr/>
        </p:nvSpPr>
        <p:spPr>
          <a:xfrm>
            <a:off x="1219200" y="2438400"/>
            <a:ext cx="304800" cy="838200"/>
          </a:xfrm>
          <a:prstGeom prst="ellipse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817161"/>
      </p:ext>
    </p:extLst>
  </p:cSld>
  <p:clrMapOvr>
    <a:masterClrMapping/>
  </p:clrMapOvr>
  <p:transition advTm="274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/>
        </p:nvSpPr>
        <p:spPr>
          <a:xfrm>
            <a:off x="152400" y="228600"/>
            <a:ext cx="8249100" cy="6150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lang="en" sz="3600" b="0" i="0" u="none" strike="noStrike" cap="none" dirty="0" smtClean="0">
                <a:latin typeface="Arial"/>
                <a:ea typeface="Arial"/>
                <a:cs typeface="Arial"/>
                <a:sym typeface="Arial"/>
              </a:rPr>
              <a:t>Outline</a:t>
            </a:r>
            <a:endParaRPr lang="en" sz="3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 dirty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90600" lvl="1" indent="-457200">
              <a:spcBef>
                <a:spcPts val="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LAMP Background</a:t>
            </a:r>
            <a:r>
              <a:rPr lang="en" dirty="0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" dirty="0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" dirty="0" smtClean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90600" lvl="1" indent="-457200">
              <a:spcBef>
                <a:spcPts val="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+mj-lt"/>
              <a:buAutoNum type="arabicPeriod"/>
            </a:pPr>
            <a:r>
              <a:rPr lang="en" dirty="0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The power of the observations in:</a:t>
            </a:r>
          </a:p>
          <a:p>
            <a:pPr marL="1447800" lvl="2" indent="-457200">
              <a:spcBef>
                <a:spcPts val="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LAMP’s convection and lightning </a:t>
            </a:r>
            <a:r>
              <a:rPr lang="en" dirty="0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guidance</a:t>
            </a:r>
            <a:endParaRPr lang="en-US" dirty="0" smtClean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447800" lvl="2" indent="-457200">
              <a:spcBef>
                <a:spcPts val="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" dirty="0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LAMP’s 15-minute updates for ceiling and visibility guidance</a:t>
            </a:r>
            <a:endParaRPr lang="en-US" dirty="0" smtClean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447800" lvl="2" indent="-457200">
              <a:spcBef>
                <a:spcPts val="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en" dirty="0" smtClean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90600" lvl="1" indent="-457200">
              <a:spcBef>
                <a:spcPts val="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+mj-lt"/>
              <a:buAutoNum type="arabicPeriod"/>
            </a:pPr>
            <a:r>
              <a:rPr lang="en" dirty="0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Research to Operations</a:t>
            </a:r>
            <a:r>
              <a:rPr lang="en-US" dirty="0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Considerations</a:t>
            </a:r>
            <a:endParaRPr lang="en" dirty="0" smtClean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400" lvl="1">
              <a:spcBef>
                <a:spcPts val="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</a:pPr>
            <a:r>
              <a:rPr lang="en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</a:br>
            <a:endParaRPr lang="en" dirty="0" smtClean="0">
              <a:solidFill>
                <a:schemeClr val="tx1">
                  <a:lumMod val="50000"/>
                  <a:lumOff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990600" marR="0" lvl="1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+mj-lt"/>
              <a:buAutoNum type="arabicPeriod"/>
            </a:pPr>
            <a:endParaRPr lang="en" sz="2400" b="0" i="0" u="none" strike="noStrike" cap="none" dirty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Text Placeholder 4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B9F08-759F-4BD1-A7AD-25A2EC59791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Outlin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1022747385"/>
      </p:ext>
    </p:extLst>
  </p:cSld>
  <p:clrMapOvr>
    <a:masterClrMapping/>
  </p:clrMapOvr>
  <p:transition advTm="14335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 title="Ceiling Threat Score &lt; 1000 ft,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5496296"/>
              </p:ext>
            </p:extLst>
          </p:nvPr>
        </p:nvGraphicFramePr>
        <p:xfrm>
          <a:off x="76200" y="152400"/>
          <a:ext cx="89281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 title="Ignore"/>
          <p:cNvSpPr txBox="1"/>
          <p:nvPr/>
        </p:nvSpPr>
        <p:spPr>
          <a:xfrm>
            <a:off x="6477000" y="2590800"/>
            <a:ext cx="21336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301" y="0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Benefit of frequent updates using the most recent observation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" name="Text Placeholder 3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eiling Threat Score &lt; 1000 ft 1200 UTC, Summer 2017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24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en-US" dirty="0">
                <a:solidFill>
                  <a:prstClr val="black"/>
                </a:solidFill>
              </a:rPr>
              <a:t>Ceiling Threat Score &lt; 1000 </a:t>
            </a:r>
            <a:r>
              <a:rPr lang="en-US" dirty="0" err="1">
                <a:solidFill>
                  <a:prstClr val="black"/>
                </a:solidFill>
              </a:rPr>
              <a:t>ft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 1200 UTC, Summer 2017</a:t>
            </a:r>
            <a:br>
              <a:rPr lang="en-US" dirty="0">
                <a:solidFill>
                  <a:prstClr val="black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203209"/>
      </p:ext>
    </p:extLst>
  </p:cSld>
  <p:clrMapOvr>
    <a:masterClrMapping/>
  </p:clrMapOvr>
  <p:transition advTm="20877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 title="Ceiling Threat Score &lt; 1000 ft  1200 UTC, Summer 20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7007278"/>
              </p:ext>
            </p:extLst>
          </p:nvPr>
        </p:nvGraphicFramePr>
        <p:xfrm>
          <a:off x="76200" y="152400"/>
          <a:ext cx="89281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 title="Ignore"/>
          <p:cNvSpPr txBox="1"/>
          <p:nvPr/>
        </p:nvSpPr>
        <p:spPr>
          <a:xfrm>
            <a:off x="6477000" y="2743200"/>
            <a:ext cx="21336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301" y="0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Benefit of frequent updates using the most recent observation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" name="Text Placeholder 3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eiling Threat Score &lt; 1000 ft 1200 UTC, Summer 2017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24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en-US" dirty="0">
                <a:solidFill>
                  <a:prstClr val="black"/>
                </a:solidFill>
              </a:rPr>
              <a:t>Ceiling Threat Score &lt; 1000 </a:t>
            </a:r>
            <a:r>
              <a:rPr lang="en-US" dirty="0" err="1">
                <a:solidFill>
                  <a:prstClr val="black"/>
                </a:solidFill>
              </a:rPr>
              <a:t>ft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 1200 UTC, Summer 2017</a:t>
            </a:r>
            <a:br>
              <a:rPr lang="en-US" dirty="0">
                <a:solidFill>
                  <a:prstClr val="black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421374"/>
      </p:ext>
    </p:extLst>
  </p:cSld>
  <p:clrMapOvr>
    <a:masterClrMapping/>
  </p:clrMapOvr>
  <p:transition advTm="5404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 title="Ceiling Threat Score &lt; 1000 ft 1200 UTC, Summer 20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54879"/>
              </p:ext>
            </p:extLst>
          </p:nvPr>
        </p:nvGraphicFramePr>
        <p:xfrm>
          <a:off x="76200" y="152400"/>
          <a:ext cx="89281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301" y="0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Benefit of frequent updates using the most recent observation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" name="Text Placeholder 2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eiling Threat Score &lt; 1000 ft 1200 UTC, Summer 2017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24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en-US" dirty="0">
                <a:solidFill>
                  <a:prstClr val="black"/>
                </a:solidFill>
              </a:rPr>
              <a:t>Ceiling Threat Score &lt; 1000 </a:t>
            </a:r>
            <a:r>
              <a:rPr lang="en-US" dirty="0" err="1">
                <a:solidFill>
                  <a:prstClr val="black"/>
                </a:solidFill>
              </a:rPr>
              <a:t>ft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 1200 UTC, Summer 2017</a:t>
            </a:r>
            <a:br>
              <a:rPr lang="en-US" dirty="0">
                <a:solidFill>
                  <a:prstClr val="black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939540"/>
      </p:ext>
    </p:extLst>
  </p:cSld>
  <p:clrMapOvr>
    <a:masterClrMapping/>
  </p:clrMapOvr>
  <p:transition advTm="2556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 title="Ceiling Threat Score &lt; 1000 ft 1200 UTC, Summer 20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9290199"/>
              </p:ext>
            </p:extLst>
          </p:nvPr>
        </p:nvGraphicFramePr>
        <p:xfrm>
          <a:off x="76200" y="152400"/>
          <a:ext cx="89281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5" name="Straight Arrow Connector 4" title="Arrow"/>
          <p:cNvCxnSpPr/>
          <p:nvPr/>
        </p:nvCxnSpPr>
        <p:spPr>
          <a:xfrm flipH="1" flipV="1">
            <a:off x="2590800" y="3429000"/>
            <a:ext cx="533400" cy="990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301" y="0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Benefit of frequent updates using the most recent observation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3886200"/>
            <a:ext cx="5638800" cy="1107996"/>
          </a:xfrm>
          <a:prstGeom prst="rect">
            <a:avLst/>
          </a:prstGeom>
          <a:solidFill>
            <a:srgbClr val="97DCFF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Each 15-minute run of LAMP improves on the previous run due to updated observations and reduced lead </a:t>
            </a:r>
            <a:r>
              <a:rPr lang="en-US" sz="2200" dirty="0" smtClean="0"/>
              <a:t>time</a:t>
            </a:r>
            <a:endParaRPr lang="en-US" sz="2200" dirty="0"/>
          </a:p>
        </p:txBody>
      </p:sp>
      <p:sp>
        <p:nvSpPr>
          <p:cNvPr id="3" name="Text Placeholder 2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eiling Threat Score &lt; 1000 ft 1200 UTC, Summer 2017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24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en-US" dirty="0">
                <a:solidFill>
                  <a:prstClr val="black"/>
                </a:solidFill>
              </a:rPr>
              <a:t>Ceiling Threat Score &lt; 1000 </a:t>
            </a:r>
            <a:r>
              <a:rPr lang="en-US" dirty="0" err="1">
                <a:solidFill>
                  <a:prstClr val="black"/>
                </a:solidFill>
              </a:rPr>
              <a:t>ft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 1200 UTC, Summer 2017</a:t>
            </a:r>
            <a:br>
              <a:rPr lang="en-US" dirty="0">
                <a:solidFill>
                  <a:prstClr val="black"/>
                </a:solidFill>
              </a:rPr>
            </a:b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5756961"/>
      </p:ext>
    </p:extLst>
  </p:cSld>
  <p:clrMapOvr>
    <a:masterClrMapping/>
  </p:clrMapOvr>
  <p:transition advTm="2209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sz="3000" dirty="0" smtClean="0">
                <a:latin typeface="Arial"/>
                <a:ea typeface="Arial"/>
                <a:cs typeface="Arial"/>
              </a:rPr>
              <a:t>Summary and </a:t>
            </a:r>
            <a:br>
              <a:rPr lang="en-US" sz="3000" dirty="0" smtClean="0">
                <a:latin typeface="Arial"/>
                <a:ea typeface="Arial"/>
                <a:cs typeface="Arial"/>
              </a:rPr>
            </a:br>
            <a:r>
              <a:rPr lang="en-US" sz="3000" dirty="0" smtClean="0">
                <a:latin typeface="Arial"/>
                <a:ea typeface="Arial"/>
                <a:cs typeface="Arial"/>
              </a:rPr>
              <a:t>Research to Operations considerations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066800"/>
            <a:ext cx="9144000" cy="144780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80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Summary: </a:t>
            </a:r>
            <a:r>
              <a:rPr lang="en-US" sz="8000" b="1" dirty="0" smtClean="0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Using observations in operations can be very valuable</a:t>
            </a:r>
          </a:p>
          <a:p>
            <a:pPr>
              <a:lnSpc>
                <a:spcPct val="120000"/>
              </a:lnSpc>
            </a:pPr>
            <a:r>
              <a:rPr lang="en-US" sz="80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Considerations:  </a:t>
            </a:r>
            <a:r>
              <a:rPr lang="en-US" sz="8000" b="1" dirty="0" smtClean="0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However</a:t>
            </a:r>
            <a:r>
              <a:rPr lang="en-US" sz="80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, there are special considerations for R2O when using observations:</a:t>
            </a:r>
            <a:endParaRPr lang="en-US" sz="8000" dirty="0">
              <a:solidFill>
                <a:srgbClr val="0070C0"/>
              </a:solidFill>
              <a:latin typeface="Arial" pitchFamily="34" charset="0"/>
              <a:ea typeface="ＭＳ Ｐゴシック" pitchFamily="34" charset="-128"/>
              <a:cs typeface="ＭＳ Ｐゴシック" charset="0"/>
            </a:endParaRP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In research/development, you can skip cases if the observations are missing</a:t>
            </a: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In operations, all </a:t>
            </a: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contingencies </a:t>
            </a:r>
            <a: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must be planned for such as missing observations</a:t>
            </a:r>
            <a:endParaRPr lang="en-US" sz="8000" dirty="0">
              <a:solidFill>
                <a:srgbClr val="00B05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Need to consider how to handle:</a:t>
            </a:r>
          </a:p>
          <a:p>
            <a:pPr lvl="2">
              <a:lnSpc>
                <a:spcPct val="120000"/>
              </a:lnSpc>
              <a:buClr>
                <a:schemeClr val="tx2"/>
              </a:buClr>
              <a:buFont typeface="Courier New"/>
              <a:buChar char="o"/>
            </a:pPr>
            <a:r>
              <a:rPr lang="en-US" sz="7600" dirty="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Missing data (do you run without it, fail, or wait?)</a:t>
            </a:r>
          </a:p>
          <a:p>
            <a:pPr lvl="2">
              <a:lnSpc>
                <a:spcPct val="120000"/>
              </a:lnSpc>
              <a:buClr>
                <a:schemeClr val="tx2"/>
              </a:buClr>
              <a:buFont typeface="Courier New"/>
              <a:buChar char="o"/>
            </a:pPr>
            <a:r>
              <a:rPr lang="en-US" sz="7600" dirty="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Can your system distinguish between no occurrence of the event and a missing </a:t>
            </a:r>
            <a:r>
              <a:rPr lang="en-US" sz="7600" dirty="0" smtClean="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observation (e.g., is the lightning missing or was there none observed?)</a:t>
            </a:r>
            <a:endParaRPr lang="en-US" sz="7600" dirty="0">
              <a:solidFill>
                <a:schemeClr val="tx2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2">
              <a:lnSpc>
                <a:spcPct val="120000"/>
              </a:lnSpc>
              <a:buClr>
                <a:schemeClr val="tx2"/>
              </a:buClr>
              <a:buFont typeface="Courier New"/>
              <a:buChar char="o"/>
            </a:pPr>
            <a:r>
              <a:rPr lang="en-US" sz="7600" dirty="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Must test for the possible rare situation when there are no occurrences of your observations (e.g., no lightning </a:t>
            </a:r>
            <a:r>
              <a:rPr lang="en-US" sz="7600" dirty="0" smtClean="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observed)</a:t>
            </a:r>
          </a:p>
          <a:p>
            <a:pPr lvl="2">
              <a:lnSpc>
                <a:spcPct val="120000"/>
              </a:lnSpc>
              <a:buClr>
                <a:schemeClr val="tx2"/>
              </a:buClr>
              <a:buFont typeface="Courier New"/>
              <a:buChar char="o"/>
            </a:pPr>
            <a:r>
              <a:rPr lang="en-US" sz="7600" dirty="0" smtClean="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It may not be possible to test for all situations, so logic must be examined very carefully</a:t>
            </a:r>
            <a:endParaRPr lang="en-US" sz="7600" dirty="0">
              <a:solidFill>
                <a:schemeClr val="tx2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44DAA7DA-8DBC-46F8-9856-C3D767C8CE01}" type="slidenum">
              <a:rPr lang="en-US" smtClean="0"/>
              <a:t>34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1532346"/>
      </p:ext>
    </p:extLst>
  </p:cSld>
  <p:clrMapOvr>
    <a:masterClrMapping/>
  </p:clrMapOvr>
  <p:transition advTm="5806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300" y="762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429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8001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366713" lvl="1" indent="0" algn="ctr" eaLnBrk="1" hangingPunct="1">
              <a:buClr>
                <a:srgbClr val="00B050"/>
              </a:buClr>
              <a:buSzPct val="100000"/>
              <a:defRPr/>
            </a:pPr>
            <a:r>
              <a:rPr lang="en-US" sz="3600" dirty="0">
                <a:latin typeface="Arial"/>
                <a:ea typeface="Arial"/>
                <a:cs typeface="Arial"/>
              </a:rPr>
              <a:t>Additional Resources</a:t>
            </a:r>
          </a:p>
          <a:p>
            <a:pPr marL="114300" lvl="1" indent="0" algn="ctr" eaLnBrk="1" hangingPunct="1">
              <a:buClr>
                <a:srgbClr val="00B050"/>
              </a:buClr>
              <a:buSzPct val="100000"/>
              <a:defRPr/>
            </a:pPr>
            <a:endParaRPr lang="en-US" sz="2800" dirty="0">
              <a:solidFill>
                <a:srgbClr val="21306A"/>
              </a:solidFill>
              <a:latin typeface="Arial"/>
              <a:cs typeface="Arial"/>
            </a:endParaRPr>
          </a:p>
          <a:p>
            <a:pPr marL="114300" lvl="1" indent="0" eaLnBrk="1" hangingPunct="1">
              <a:buClr>
                <a:srgbClr val="00B050"/>
              </a:buClr>
              <a:buSzPct val="100000"/>
              <a:defRPr/>
            </a:pPr>
            <a:endParaRPr lang="en-US" dirty="0" smtClean="0">
              <a:solidFill>
                <a:schemeClr val="accent1"/>
              </a:solidFill>
              <a:cs typeface="Arial" charset="0"/>
            </a:endParaRPr>
          </a:p>
          <a:p>
            <a:pPr marL="114300" lvl="1" indent="0" eaLnBrk="1" hangingPunct="1">
              <a:buClr>
                <a:srgbClr val="00B050"/>
              </a:buClr>
              <a:buSzPct val="100000"/>
              <a:defRPr/>
            </a:pPr>
            <a:endParaRPr lang="en-US" dirty="0">
              <a:solidFill>
                <a:schemeClr val="accent1"/>
              </a:solidFill>
              <a:cs typeface="Arial" charset="0"/>
            </a:endParaRPr>
          </a:p>
          <a:p>
            <a:pPr marL="114300" lvl="1" indent="0" eaLnBrk="1" hangingPunct="1">
              <a:buClr>
                <a:srgbClr val="00B050"/>
              </a:buClr>
              <a:buSzPct val="100000"/>
              <a:defRPr/>
            </a:pPr>
            <a:endParaRPr lang="en-US" dirty="0" smtClean="0">
              <a:solidFill>
                <a:schemeClr val="accent1"/>
              </a:solidFill>
              <a:cs typeface="Arial" charset="0"/>
            </a:endParaRPr>
          </a:p>
          <a:p>
            <a:pPr marL="114300" lvl="1" indent="0" eaLnBrk="1" hangingPunct="1">
              <a:buClr>
                <a:srgbClr val="00B050"/>
              </a:buClr>
              <a:buSzPct val="100000"/>
              <a:defRPr/>
            </a:pPr>
            <a:endParaRPr lang="en-US" dirty="0">
              <a:solidFill>
                <a:schemeClr val="accent1"/>
              </a:solidFill>
              <a:cs typeface="Arial" charset="0"/>
            </a:endParaRPr>
          </a:p>
          <a:p>
            <a:pPr marL="114300" lvl="1" indent="0" eaLnBrk="1" hangingPunct="1">
              <a:buClr>
                <a:srgbClr val="00B050"/>
              </a:buClr>
              <a:buSzPct val="100000"/>
              <a:defRPr/>
            </a:pPr>
            <a:endParaRPr lang="en-US" dirty="0" smtClean="0">
              <a:solidFill>
                <a:schemeClr val="accent1"/>
              </a:solidFill>
              <a:cs typeface="Arial" charset="0"/>
            </a:endParaRPr>
          </a:p>
          <a:p>
            <a:pPr marL="457200" lvl="1" indent="-342900" eaLnBrk="1" hangingPunct="1"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sz="2800" dirty="0">
                <a:latin typeface="Arial" pitchFamily="34" charset="0"/>
                <a:ea typeface="+mn-ea"/>
                <a:cs typeface="Arial" panose="020B0604020202020204" pitchFamily="34" charset="0"/>
              </a:rPr>
              <a:t>LAMP website: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http</a:t>
            </a:r>
            <a:r>
              <a:rPr lang="en-US" sz="2800" dirty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://weather.gov/mdl/</a:t>
            </a:r>
            <a:r>
              <a:rPr lang="en-US" sz="2800" dirty="0" err="1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lamp_home</a:t>
            </a:r>
            <a:endParaRPr lang="en-US" sz="2800" dirty="0">
              <a:solidFill>
                <a:srgbClr val="0000FF"/>
              </a:solidFill>
              <a:latin typeface="Arial" pitchFamily="34" charset="0"/>
              <a:ea typeface="+mn-ea"/>
              <a:cs typeface="Arial" panose="020B0604020202020204" pitchFamily="34" charset="0"/>
            </a:endParaRPr>
          </a:p>
          <a:p>
            <a:pPr marL="457200" lvl="1" indent="-342900" eaLnBrk="1" hangingPunct="1"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sz="2800" dirty="0" smtClean="0">
                <a:latin typeface="Arial" pitchFamily="34" charset="0"/>
                <a:ea typeface="+mn-ea"/>
                <a:cs typeface="Arial" panose="020B0604020202020204" pitchFamily="34" charset="0"/>
              </a:rPr>
              <a:t>Contact: </a:t>
            </a:r>
            <a:r>
              <a:rPr lang="en-US" sz="2800" dirty="0" smtClean="0">
                <a:solidFill>
                  <a:srgbClr val="0000FF"/>
                </a:solidFill>
                <a:cs typeface="Arial" charset="0"/>
              </a:rPr>
              <a:t>Judy.Ghirardelli</a:t>
            </a:r>
            <a:r>
              <a:rPr lang="en-US" sz="2800" dirty="0">
                <a:solidFill>
                  <a:srgbClr val="0000FF"/>
                </a:solidFill>
                <a:cs typeface="Arial" charset="0"/>
              </a:rPr>
              <a:t>@noaa.gov </a:t>
            </a:r>
          </a:p>
          <a:p>
            <a:pPr marL="114300" lvl="1" indent="0" eaLnBrk="1" hangingPunct="1">
              <a:buClr>
                <a:srgbClr val="00B050"/>
              </a:buClr>
              <a:buSzPct val="100000"/>
              <a:defRPr/>
            </a:pPr>
            <a:endParaRPr lang="en-US" sz="2800" dirty="0" smtClean="0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2971800" y="4800600"/>
            <a:ext cx="2819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66713" lvl="1" algn="ctr" eaLnBrk="1" hangingPunct="1">
              <a:buClr>
                <a:srgbClr val="00B050"/>
              </a:buClr>
              <a:buSzPct val="100000"/>
              <a:defRPr/>
            </a:pPr>
            <a:r>
              <a:rPr lang="en-US" sz="3200" dirty="0" smtClean="0">
                <a:solidFill>
                  <a:srgbClr val="0000FF"/>
                </a:solidFill>
                <a:latin typeface="Arial"/>
                <a:ea typeface="ＭＳ Ｐゴシック" charset="0"/>
                <a:cs typeface="Arial"/>
              </a:rPr>
              <a:t>Thank You!</a:t>
            </a:r>
            <a:endParaRPr lang="en-US" sz="3200" dirty="0">
              <a:solidFill>
                <a:srgbClr val="0000FF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5" name="Subtitle 4" hidden="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B9F08-759F-4BD1-A7AD-25A2EC597917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Additional Resources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Arial"/>
                <a:cs typeface="Arial"/>
              </a:rPr>
              <a:t>Additional Resources</a:t>
            </a:r>
            <a:br>
              <a:rPr lang="en-US" dirty="0">
                <a:latin typeface="Arial"/>
                <a:ea typeface="Arial"/>
                <a:cs typeface="Arial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580310"/>
      </p:ext>
    </p:extLst>
  </p:cSld>
  <p:clrMapOvr>
    <a:masterClrMapping/>
  </p:clrMapOvr>
  <p:transition advTm="11571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839200" cy="5486400"/>
          </a:xfr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eaLnBrk="1" hangingPunct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LAMP is a statistical system that uses observations, MOS output, and model output to provide guidance for aviation forecasting</a:t>
            </a:r>
            <a:b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</a:br>
            <a:endParaRPr lang="en-US" altLang="en-US" sz="2200" dirty="0">
              <a:solidFill>
                <a:srgbClr val="0070C0"/>
              </a:solidFill>
              <a:latin typeface="Arial" pitchFamily="34" charset="0"/>
              <a:ea typeface="ＭＳ Ｐゴシック" pitchFamily="34" charset="-128"/>
              <a:cs typeface="ＭＳ Ｐゴシック" charset="0"/>
            </a:endParaRPr>
          </a:p>
          <a:p>
            <a:pPr>
              <a:buClr>
                <a:schemeClr val="accent1"/>
              </a:buClr>
            </a:pPr>
            <a: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LAMP bridges the gap between the observations and the </a:t>
            </a:r>
            <a:r>
              <a:rPr lang="en-US" altLang="en-US" sz="22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model forecasts</a:t>
            </a:r>
            <a: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/>
            </a:r>
            <a:b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</a:br>
            <a:endParaRPr lang="en-US" altLang="en-US" sz="2200" dirty="0">
              <a:solidFill>
                <a:srgbClr val="0070C0"/>
              </a:solidFill>
              <a:latin typeface="Arial" pitchFamily="34" charset="0"/>
              <a:ea typeface="ＭＳ Ｐゴシック" pitchFamily="34" charset="-128"/>
              <a:cs typeface="ＭＳ Ｐゴシック" charset="0"/>
            </a:endParaRPr>
          </a:p>
          <a:p>
            <a:pPr>
              <a:buClr>
                <a:schemeClr val="accent1"/>
              </a:buClr>
            </a:pPr>
            <a: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LAMP guidance is produced hourly and covers the short-range period of 1- 25 </a:t>
            </a:r>
            <a:r>
              <a:rPr lang="en-US" altLang="en-US" sz="22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hours </a:t>
            </a:r>
            <a: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(soon to be </a:t>
            </a:r>
            <a:r>
              <a:rPr lang="en-US" altLang="en-US" sz="2200" b="1" dirty="0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36 hours</a:t>
            </a:r>
            <a: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)</a:t>
            </a:r>
            <a:b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</a:br>
            <a:endParaRPr lang="en-US" altLang="en-US" sz="2200" dirty="0">
              <a:solidFill>
                <a:srgbClr val="0070C0"/>
              </a:solidFill>
              <a:latin typeface="Arial" pitchFamily="34" charset="0"/>
              <a:ea typeface="ＭＳ Ｐゴシック" pitchFamily="34" charset="-128"/>
              <a:cs typeface="ＭＳ Ｐゴシック" charset="0"/>
            </a:endParaRPr>
          </a:p>
          <a:p>
            <a:pPr>
              <a:buClr>
                <a:schemeClr val="accent1"/>
              </a:buClr>
            </a:pPr>
            <a: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The most important predictors in the very short-range are:</a:t>
            </a:r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924800" cy="914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Arial"/>
                <a:ea typeface="Arial"/>
                <a:cs typeface="Arial"/>
              </a:rPr>
              <a:t>Localized Aviation MOS Program (LAMP</a:t>
            </a:r>
            <a:r>
              <a:rPr lang="en-US" sz="2800" dirty="0" smtClean="0">
                <a:latin typeface="Arial"/>
                <a:ea typeface="Arial"/>
                <a:cs typeface="Arial"/>
              </a:rPr>
              <a:t>): </a:t>
            </a:r>
            <a:br>
              <a:rPr lang="en-US" sz="2800" dirty="0" smtClean="0">
                <a:latin typeface="Arial"/>
                <a:ea typeface="Arial"/>
                <a:cs typeface="Arial"/>
              </a:rPr>
            </a:br>
            <a:r>
              <a:rPr lang="en-US" sz="2800" dirty="0" smtClean="0">
                <a:latin typeface="Arial"/>
                <a:ea typeface="Arial"/>
                <a:cs typeface="Arial"/>
              </a:rPr>
              <a:t>Background</a:t>
            </a:r>
            <a:endParaRPr lang="en-US" sz="2800" dirty="0">
              <a:latin typeface="Arial"/>
              <a:ea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62300" y="5334000"/>
            <a:ext cx="3162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b="1" dirty="0">
                <a:solidFill>
                  <a:srgbClr val="FF00FF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ＭＳ Ｐゴシック" pitchFamily="34" charset="-128"/>
              </a:rPr>
              <a:t>Observations</a:t>
            </a:r>
            <a:endParaRPr lang="en-US" sz="3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44DAA7DA-8DBC-46F8-9856-C3D767C8CE01}" type="slidenum">
              <a:rPr lang="en-US" smtClean="0"/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5658311"/>
      </p:ext>
    </p:extLst>
  </p:cSld>
  <p:clrMapOvr>
    <a:masterClrMapping/>
  </p:clrMapOvr>
  <p:transition advTm="3641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497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928" y="1062830"/>
            <a:ext cx="6459071" cy="579517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Clr>
                <a:schemeClr val="accent1"/>
              </a:buClr>
              <a:buSzPct val="100000"/>
            </a:pPr>
            <a:r>
              <a:rPr lang="en-US" altLang="en-US" sz="22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LAMP </a:t>
            </a:r>
            <a: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provides station-oriented guidance for:</a:t>
            </a:r>
          </a:p>
          <a:p>
            <a:pPr lvl="1" eaLnBrk="1" hangingPunct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all LAMP forecast elements, ~2000 stations</a:t>
            </a:r>
          </a:p>
          <a:p>
            <a:pPr lvl="1" eaLnBrk="1" hangingPunct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CONUS, Alaska, Hawaii, Puerto Rico</a:t>
            </a:r>
            <a:br>
              <a:rPr lang="en-US" altLang="en-US" sz="22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endParaRPr lang="en-US" altLang="en-US" sz="2200" dirty="0" smtClean="0">
              <a:solidFill>
                <a:schemeClr val="accent1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eaLnBrk="1" hangingPunct="1">
              <a:lnSpc>
                <a:spcPct val="120000"/>
              </a:lnSpc>
              <a:buClr>
                <a:schemeClr val="accent1"/>
              </a:buClr>
              <a:buSzPct val="100000"/>
            </a:pPr>
            <a: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Gridded LAMP provides grid-oriented </a:t>
            </a:r>
            <a:r>
              <a:rPr lang="en-US" altLang="en-US" sz="22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/>
            </a:r>
            <a:br>
              <a:rPr lang="en-US" altLang="en-US" sz="22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</a:br>
            <a:r>
              <a:rPr lang="en-US" altLang="en-US" sz="22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guidance for</a:t>
            </a:r>
            <a:r>
              <a:rPr lang="en-US" altLang="en-US" sz="22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: 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Lightning 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Convection 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Temperature </a:t>
            </a:r>
          </a:p>
          <a:p>
            <a:pPr lvl="1" eaLnBrk="1" hangingPunct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altLang="en-US" sz="2200" dirty="0" err="1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Dewpoint</a:t>
            </a:r>
            <a:endParaRPr lang="en-US" altLang="en-US" sz="2200" dirty="0" smtClean="0">
              <a:solidFill>
                <a:srgbClr val="00B05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1" eaLnBrk="1" hangingPunct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altLang="en-US" sz="22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Ceiling </a:t>
            </a:r>
            <a:r>
              <a:rPr lang="en-US" altLang="en-US" sz="22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Height </a:t>
            </a:r>
            <a:endParaRPr lang="en-US" altLang="en-US" sz="2200" dirty="0">
              <a:solidFill>
                <a:srgbClr val="00B05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1" eaLnBrk="1" hangingPunct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Visibility</a:t>
            </a:r>
          </a:p>
          <a:p>
            <a:pPr lvl="1" eaLnBrk="1" hangingPunct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Sky Cover</a:t>
            </a:r>
          </a:p>
          <a:p>
            <a:pPr lvl="1" eaLnBrk="1" hangingPunct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Wind Speed, Direction, Gusts</a:t>
            </a:r>
          </a:p>
          <a:p>
            <a:pPr lvl="1" eaLnBrk="1" hangingPunct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Ceiling and Visibility Probability grids</a:t>
            </a:r>
          </a:p>
        </p:txBody>
      </p:sp>
      <p:sp>
        <p:nvSpPr>
          <p:cNvPr id="1534984" name="AutoShape 8"/>
          <p:cNvSpPr>
            <a:spLocks/>
          </p:cNvSpPr>
          <p:nvPr/>
        </p:nvSpPr>
        <p:spPr bwMode="auto">
          <a:xfrm>
            <a:off x="5638800" y="2286000"/>
            <a:ext cx="3352800" cy="3573463"/>
          </a:xfrm>
          <a:prstGeom prst="borderCallout1">
            <a:avLst>
              <a:gd name="adj1" fmla="val -2006"/>
              <a:gd name="adj2" fmla="val 4129"/>
              <a:gd name="adj3" fmla="val -16551"/>
              <a:gd name="adj4" fmla="val -5015"/>
            </a:avLst>
          </a:prstGeom>
          <a:solidFill>
            <a:srgbClr val="CDFFFF"/>
          </a:solidFill>
          <a:ln w="15875">
            <a:solidFill>
              <a:srgbClr val="FF0000"/>
            </a:solidFill>
            <a:miter lim="800000"/>
            <a:headEnd type="stealth" w="med" len="med"/>
            <a:tailEnd/>
          </a:ln>
          <a:effectLst/>
        </p:spPr>
        <p:txBody>
          <a:bodyPr/>
          <a:lstStyle/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ＭＳ Ｐゴシック" pitchFamily="34" charset="-128"/>
              </a:rPr>
              <a:t>  </a:t>
            </a: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Temperature and dewpoint</a:t>
            </a: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Wind speed, direction, and gusts</a:t>
            </a: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Probability of precipitation (on hr) </a:t>
            </a: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Probability of measurable precipitation (6- and 12-h)</a:t>
            </a: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Precipitation type</a:t>
            </a: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Precipitation characteristics</a:t>
            </a: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</a:t>
            </a:r>
            <a:r>
              <a:rPr lang="en-US" sz="1600" dirty="0" smtClean="0">
                <a:solidFill>
                  <a:prstClr val="black"/>
                </a:solidFill>
                <a:ea typeface="ＭＳ Ｐゴシック" pitchFamily="34" charset="-128"/>
              </a:rPr>
              <a:t>Lightning/Convection</a:t>
            </a:r>
            <a:endParaRPr lang="en-US" sz="1600" dirty="0">
              <a:solidFill>
                <a:prstClr val="black"/>
              </a:solidFill>
              <a:ea typeface="ＭＳ Ｐゴシック" pitchFamily="34" charset="-128"/>
            </a:endParaRP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Ceiling height</a:t>
            </a: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Conditional ceiling height</a:t>
            </a: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Opaque sky cover</a:t>
            </a: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Visibility</a:t>
            </a: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Conditional visibility</a:t>
            </a:r>
          </a:p>
          <a:p>
            <a:pPr>
              <a:buClr>
                <a:srgbClr val="0000FF"/>
              </a:buClr>
              <a:buSzPct val="90000"/>
              <a:buFontTx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ea typeface="ＭＳ Ｐゴシック" pitchFamily="34" charset="-128"/>
              </a:rPr>
              <a:t>  Obstruction to vision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924800" cy="914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Arial"/>
                <a:ea typeface="Arial"/>
                <a:cs typeface="Arial"/>
              </a:rPr>
              <a:t>Localized Aviation MOS Program (LAMP</a:t>
            </a:r>
            <a:r>
              <a:rPr lang="en-US" sz="2800" dirty="0" smtClean="0">
                <a:latin typeface="Arial"/>
                <a:ea typeface="Arial"/>
                <a:cs typeface="Arial"/>
              </a:rPr>
              <a:t>): </a:t>
            </a:r>
            <a:br>
              <a:rPr lang="en-US" sz="2800" dirty="0" smtClean="0">
                <a:latin typeface="Arial"/>
                <a:ea typeface="Arial"/>
                <a:cs typeface="Arial"/>
              </a:rPr>
            </a:br>
            <a:r>
              <a:rPr lang="en-US" sz="2800" dirty="0" smtClean="0">
                <a:latin typeface="Arial"/>
                <a:ea typeface="Arial"/>
                <a:cs typeface="Arial"/>
              </a:rPr>
              <a:t>Background</a:t>
            </a:r>
            <a:endParaRPr lang="en-US" sz="2800" dirty="0">
              <a:latin typeface="Arial"/>
              <a:ea typeface="Arial"/>
              <a:cs typeface="Arial"/>
            </a:endParaRP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0C0B9F08-759F-4BD1-A7AD-25A2EC597917}" type="slidenum">
              <a:rPr lang="en-US" smtClean="0"/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2518184"/>
      </p:ext>
    </p:extLst>
  </p:cSld>
  <p:clrMapOvr>
    <a:masterClrMapping/>
  </p:clrMapOvr>
  <p:transition advTm="2397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4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3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3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3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34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9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349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9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349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9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349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49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 hidden="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676400" y="2895600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3366FF"/>
                </a:solidFill>
              </a:rPr>
              <a:t>LAMP Convection </a:t>
            </a:r>
          </a:p>
          <a:p>
            <a:pPr algn="ctr"/>
            <a:r>
              <a:rPr lang="en-US" sz="3200" dirty="0" smtClean="0">
                <a:solidFill>
                  <a:srgbClr val="3366FF"/>
                </a:solidFill>
              </a:rPr>
              <a:t>and Lightning Guidance</a:t>
            </a:r>
            <a:endParaRPr lang="en-US" sz="3200" dirty="0">
              <a:solidFill>
                <a:srgbClr val="3366FF"/>
              </a:solidFill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B9F08-759F-4BD1-A7AD-25A2EC59791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LAMP Convection and Lightning Guidance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3366FF"/>
                </a:solidFill>
              </a:rPr>
              <a:t>LAMP Convection </a:t>
            </a:r>
            <a:br>
              <a:rPr lang="en-US" dirty="0">
                <a:solidFill>
                  <a:srgbClr val="3366FF"/>
                </a:solidFill>
              </a:rPr>
            </a:br>
            <a:r>
              <a:rPr lang="en-US" dirty="0">
                <a:solidFill>
                  <a:srgbClr val="3366FF"/>
                </a:solidFill>
              </a:rPr>
              <a:t>and Lightning Guidance</a:t>
            </a:r>
            <a:br>
              <a:rPr lang="en-US" dirty="0">
                <a:solidFill>
                  <a:srgbClr val="3366FF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105172"/>
      </p:ext>
    </p:extLst>
  </p:cSld>
  <p:clrMapOvr>
    <a:masterClrMapping/>
  </p:clrMapOvr>
  <p:transition advTm="3801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sz="3000" dirty="0" smtClean="0">
                <a:latin typeface="Arial"/>
                <a:ea typeface="Arial"/>
                <a:cs typeface="Arial"/>
              </a:rPr>
              <a:t>LAMP Convection and Lightning Guidance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066800"/>
            <a:ext cx="9144000" cy="144780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80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Definitions:</a:t>
            </a: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Convection event:  radar reflectivity ≥ 40 </a:t>
            </a:r>
            <a:r>
              <a:rPr lang="en-US" sz="8000" dirty="0" err="1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dBZ</a:t>
            </a: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and/or  ≥ 1 lightning flashes</a:t>
            </a: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Lightning event:  ≥ 1 lightning flashes</a:t>
            </a:r>
          </a:p>
          <a:p>
            <a:pPr>
              <a:lnSpc>
                <a:spcPct val="120000"/>
              </a:lnSpc>
            </a:pPr>
            <a:endParaRPr lang="en-US" sz="4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80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Predictands based on:</a:t>
            </a: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Multi-Radar Multi-Sensor (MRMS) composite </a:t>
            </a:r>
            <a: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reflectivity</a:t>
            </a:r>
            <a:endParaRPr lang="en-US" sz="8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Total </a:t>
            </a: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Lightning </a:t>
            </a:r>
            <a: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(TL; cloud-to-ground </a:t>
            </a: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and in-cloud flashes from Earth Networks Total Lightning Network</a:t>
            </a:r>
            <a: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)</a:t>
            </a:r>
            <a:b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endParaRPr lang="en-US" sz="8000" dirty="0">
              <a:solidFill>
                <a:srgbClr val="00B05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8000" dirty="0" smtClean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Predictors </a:t>
            </a:r>
            <a:r>
              <a:rPr lang="en-US" sz="8000" dirty="0">
                <a:solidFill>
                  <a:srgbClr val="0070C0"/>
                </a:solidFill>
                <a:latin typeface="Arial" pitchFamily="34" charset="0"/>
                <a:ea typeface="ＭＳ Ｐゴシック" pitchFamily="34" charset="-128"/>
                <a:cs typeface="ＭＳ Ｐゴシック" charset="0"/>
              </a:rPr>
              <a:t>based on:</a:t>
            </a: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MRMS data</a:t>
            </a: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Total Lightning </a:t>
            </a:r>
            <a: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data</a:t>
            </a:r>
            <a:endParaRPr lang="en-US" sz="8000" dirty="0">
              <a:solidFill>
                <a:srgbClr val="00B05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High </a:t>
            </a: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Resolution Rapid Refresh (HRRR) model </a:t>
            </a:r>
            <a:r>
              <a:rPr lang="en-US" sz="8000" dirty="0" smtClean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data</a:t>
            </a: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Global Forecast System (GFS) and North American </a:t>
            </a:r>
            <a:r>
              <a:rPr lang="en-US" sz="8000" dirty="0" err="1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Mesoscale</a:t>
            </a:r>
            <a:r>
              <a:rPr lang="en-US" sz="8000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(NAM) MOS</a:t>
            </a:r>
          </a:p>
          <a:p>
            <a:pPr lvl="1">
              <a:lnSpc>
                <a:spcPct val="120000"/>
              </a:lnSpc>
              <a:buFont typeface="Wingdings" charset="2"/>
              <a:buChar char="§"/>
            </a:pPr>
            <a:endParaRPr lang="en-US" sz="8000" dirty="0">
              <a:solidFill>
                <a:srgbClr val="00B05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marL="457200" lvl="1" indent="0">
              <a:buNone/>
            </a:pP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7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44DAA7DA-8DBC-46F8-9856-C3D767C8CE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341620"/>
      </p:ext>
    </p:extLst>
  </p:cSld>
  <p:clrMapOvr>
    <a:masterClrMapping/>
  </p:clrMapOvr>
  <p:transition advTm="3636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sz="3000" dirty="0" smtClean="0">
                <a:latin typeface="Arial"/>
                <a:ea typeface="Arial"/>
                <a:cs typeface="Arial"/>
              </a:rPr>
              <a:t>Convection and Lightning Example Data</a:t>
            </a:r>
            <a:br>
              <a:rPr lang="en-US" sz="3000" dirty="0" smtClean="0">
                <a:latin typeface="Arial"/>
                <a:ea typeface="Arial"/>
                <a:cs typeface="Arial"/>
              </a:rPr>
            </a:br>
            <a:r>
              <a:rPr lang="en-US" sz="3000" dirty="0" smtClean="0">
                <a:latin typeface="Arial"/>
                <a:ea typeface="Arial"/>
                <a:cs typeface="Arial"/>
              </a:rPr>
              <a:t>January 04, 2018 (East Coast Snow Storm)</a:t>
            </a:r>
            <a:endParaRPr lang="en-US" sz="3000" dirty="0"/>
          </a:p>
        </p:txBody>
      </p:sp>
      <p:pic>
        <p:nvPicPr>
          <p:cNvPr id="7" name="Content Placeholder 6" descr="mrms_mxcref_20180104_1214.gif" title="Convection and Lightning Example Data MRMS reflectivity 01/04/2018 1200 UTC  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1" b="3121"/>
          <a:stretch>
            <a:fillRect/>
          </a:stretch>
        </p:blipFill>
        <p:spPr/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/>
              <a:t>8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200" y="61722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MRMS</a:t>
            </a:r>
            <a:r>
              <a:rPr lang="en-US" baseline="30000" dirty="0" smtClean="0"/>
              <a:t>1</a:t>
            </a:r>
            <a:r>
              <a:rPr lang="en-US" dirty="0" smtClean="0"/>
              <a:t> reflectivity 01/04/2018 1200 UTC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" y="6581001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 smtClean="0"/>
              <a:t>1</a:t>
            </a:r>
            <a:r>
              <a:rPr lang="en-US" sz="1200" dirty="0" smtClean="0"/>
              <a:t>MRMS reflectivity remapped to 5-km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12077312"/>
      </p:ext>
    </p:extLst>
  </p:cSld>
  <p:clrMapOvr>
    <a:masterClrMapping/>
  </p:clrMapOvr>
  <p:transition advTm="11672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sz="3000" dirty="0" smtClean="0">
                <a:latin typeface="Arial"/>
                <a:ea typeface="Arial"/>
                <a:cs typeface="Arial"/>
              </a:rPr>
              <a:t>Convection and Lightning Example Data</a:t>
            </a:r>
            <a:br>
              <a:rPr lang="en-US" sz="3000" dirty="0" smtClean="0">
                <a:latin typeface="Arial"/>
                <a:ea typeface="Arial"/>
                <a:cs typeface="Arial"/>
              </a:rPr>
            </a:br>
            <a:r>
              <a:rPr lang="en-US" sz="3000" dirty="0" smtClean="0">
                <a:latin typeface="Arial"/>
                <a:ea typeface="Arial"/>
                <a:cs typeface="Arial"/>
              </a:rPr>
              <a:t>January 04, 2018 (East Coast Snow Storm)</a:t>
            </a:r>
            <a:endParaRPr lang="en-US" sz="3000" dirty="0"/>
          </a:p>
        </p:txBody>
      </p:sp>
      <p:pic>
        <p:nvPicPr>
          <p:cNvPr id="8" name="Content Placeholder 7" descr="eni_tl_20180104 (3).png" title="Convection and Lightning Example Data Total Lightning Flashes for the day 01/04/201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6" b="4586"/>
          <a:stretch>
            <a:fillRect/>
          </a:stretch>
        </p:blipFill>
        <p:spPr/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A7DA-8DBC-46F8-9856-C3D767C8CE01}" type="slidenum">
              <a:rPr lang="en-US" smtClean="0"/>
              <a:t>9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57200" y="61722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Total Lightning Flashes for the day 01/04/2018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598479"/>
      </p:ext>
    </p:extLst>
  </p:cSld>
  <p:clrMapOvr>
    <a:masterClrMapping/>
  </p:clrMapOvr>
  <p:transition advTm="16928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4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5|3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1|18.9|3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2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75868</TotalTime>
  <Words>1691</Words>
  <Application>Microsoft Office PowerPoint</Application>
  <PresentationFormat>On-screen Show (4:3)</PresentationFormat>
  <Paragraphs>259</Paragraphs>
  <Slides>35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35</vt:i4>
      </vt:variant>
    </vt:vector>
  </HeadingPairs>
  <TitlesOfParts>
    <vt:vector size="45" baseType="lpstr">
      <vt:lpstr>ＭＳ Ｐゴシック</vt:lpstr>
      <vt:lpstr>Arial</vt:lpstr>
      <vt:lpstr>Calibri</vt:lpstr>
      <vt:lpstr>Courier New</vt:lpstr>
      <vt:lpstr>Times New Roman</vt:lpstr>
      <vt:lpstr>Wingdings</vt:lpstr>
      <vt:lpstr>Custom Design</vt:lpstr>
      <vt:lpstr>1_Custom Design</vt:lpstr>
      <vt:lpstr>2_Custom Design</vt:lpstr>
      <vt:lpstr>3_Custom Design</vt:lpstr>
      <vt:lpstr>Improving LAMP Aviation Forecasts in the Very Short Range Through Rapid Infusion of Surface Observations</vt:lpstr>
      <vt:lpstr>Alternative title: The Power of the Obs </vt:lpstr>
      <vt:lpstr>Outline</vt:lpstr>
      <vt:lpstr>Localized Aviation MOS Program (LAMP):  Background</vt:lpstr>
      <vt:lpstr>Localized Aviation MOS Program (LAMP):  Background</vt:lpstr>
      <vt:lpstr>LAMP Convection  and Lightning Guidance </vt:lpstr>
      <vt:lpstr>LAMP Convection and Lightning Guidance</vt:lpstr>
      <vt:lpstr>Convection and Lightning Example Data January 04, 2018 (East Coast Snow Storm)</vt:lpstr>
      <vt:lpstr>Convection and Lightning Example Data January 04, 2018 (East Coast Snow Storm)</vt:lpstr>
      <vt:lpstr> LAMP 1-hr Convection Development: The importance of the predictors </vt:lpstr>
      <vt:lpstr> LAMP 1-hr Convection Development: The importance of the predictors </vt:lpstr>
      <vt:lpstr> LAMP 1-hr Convection Development: The importance of the predictors </vt:lpstr>
      <vt:lpstr> LAMP 1-hr Convection Development: The importance of the predictors </vt:lpstr>
      <vt:lpstr> LAMP 1-hr Convection Development: The importance of the predictors </vt:lpstr>
      <vt:lpstr> LAMP 1-hr Convection Development: The importance of the predictors </vt:lpstr>
      <vt:lpstr> LAMP 1-hr Convection Development: The importance of the predictors </vt:lpstr>
      <vt:lpstr> LAMP 1-hr Convection Development: The importance of the predictors </vt:lpstr>
      <vt:lpstr> LAMP 1-hr Convection Development: The importance of the predictors </vt:lpstr>
      <vt:lpstr>Observed lightning strongly contributed to 1-h forecast of LAMP lightning probability</vt:lpstr>
      <vt:lpstr>LAMP 15-minute updates for  ceiling and visibility guidance </vt:lpstr>
      <vt:lpstr>LAMP 15-minute updates for ceiling and visibility guidance</vt:lpstr>
      <vt:lpstr>LAMP 15-minute updates for ceiling and visibility guidance</vt:lpstr>
      <vt:lpstr>Benefit of using the most recent observations including Specials </vt:lpstr>
      <vt:lpstr>Benefit of using the most recent observations including Specials </vt:lpstr>
      <vt:lpstr>LAMP 15-minute updates for  ceiling and visibility guidance </vt:lpstr>
      <vt:lpstr>GLMP Visibility from 17:30 UTC cycle 00-hr projection (analysis)</vt:lpstr>
      <vt:lpstr>GLMP Visibility from 17:45 UTC cycle 00-hr projection (analysis)</vt:lpstr>
      <vt:lpstr>GLMP Visibility from 17:30 UTC cycle 01-hr projection (forecast)</vt:lpstr>
      <vt:lpstr>GLMP Visibility from 17:45 UTC cycle 01-hr projection (forecast)</vt:lpstr>
      <vt:lpstr>Ceiling Threat Score &lt; 1000 ft  1200 UTC, Summer 2017 </vt:lpstr>
      <vt:lpstr>Ceiling Threat Score &lt; 1000 ft  1200 UTC, Summer 2017 </vt:lpstr>
      <vt:lpstr>Ceiling Threat Score &lt; 1000 ft  1200 UTC, Summer 2017 </vt:lpstr>
      <vt:lpstr>Ceiling Threat Score &lt; 1000 ft  1200 UTC, Summer 2017 </vt:lpstr>
      <vt:lpstr>Summary and  Research to Operations considerations</vt:lpstr>
      <vt:lpstr>Additional Resources </vt:lpstr>
    </vt:vector>
  </TitlesOfParts>
  <Company>NOAA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Presentation Format</dc:title>
  <dc:creator>curtis.neidhart@noaa.gov</dc:creator>
  <cp:lastModifiedBy>Michael Allard</cp:lastModifiedBy>
  <cp:revision>2890</cp:revision>
  <cp:lastPrinted>2015-01-13T14:55:30Z</cp:lastPrinted>
  <dcterms:created xsi:type="dcterms:W3CDTF">2003-08-07T18:06:43Z</dcterms:created>
  <dcterms:modified xsi:type="dcterms:W3CDTF">2020-02-11T20:49:40Z</dcterms:modified>
</cp:coreProperties>
</file>